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714" r:id="rId2"/>
    <p:sldId id="1413" r:id="rId3"/>
    <p:sldId id="1414" r:id="rId4"/>
    <p:sldId id="1415" r:id="rId5"/>
    <p:sldId id="1043" r:id="rId6"/>
    <p:sldId id="1386" r:id="rId7"/>
    <p:sldId id="1392" r:id="rId8"/>
    <p:sldId id="1393" r:id="rId9"/>
    <p:sldId id="1394" r:id="rId10"/>
    <p:sldId id="1395" r:id="rId11"/>
    <p:sldId id="1396" r:id="rId12"/>
    <p:sldId id="1397" r:id="rId13"/>
    <p:sldId id="1398" r:id="rId14"/>
    <p:sldId id="1391" r:id="rId15"/>
    <p:sldId id="1399" r:id="rId16"/>
    <p:sldId id="1400" r:id="rId17"/>
    <p:sldId id="1401" r:id="rId18"/>
    <p:sldId id="1121" r:id="rId19"/>
    <p:sldId id="863" r:id="rId20"/>
    <p:sldId id="1126" r:id="rId21"/>
    <p:sldId id="1127" r:id="rId22"/>
    <p:sldId id="1128" r:id="rId23"/>
    <p:sldId id="1129" r:id="rId24"/>
    <p:sldId id="1387" r:id="rId25"/>
    <p:sldId id="1130" r:id="rId26"/>
    <p:sldId id="1388" r:id="rId27"/>
    <p:sldId id="1132" r:id="rId28"/>
    <p:sldId id="1131" r:id="rId29"/>
    <p:sldId id="1389" r:id="rId30"/>
    <p:sldId id="894" r:id="rId31"/>
    <p:sldId id="1133" r:id="rId32"/>
    <p:sldId id="1390" r:id="rId33"/>
    <p:sldId id="1135" r:id="rId34"/>
    <p:sldId id="1377" r:id="rId35"/>
    <p:sldId id="1033" r:id="rId36"/>
    <p:sldId id="103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2A7E"/>
    <a:srgbClr val="CC9900"/>
    <a:srgbClr val="008000"/>
    <a:srgbClr val="800080"/>
    <a:srgbClr val="FFFF66"/>
    <a:srgbClr val="00CCFF"/>
    <a:srgbClr val="CC0099"/>
    <a:srgbClr val="99CCFF"/>
    <a:srgbClr val="FDF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9E696-8B77-4518-B48A-0846D67CB6EC}" v="822" dt="2022-10-12T05:33:48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478"/>
  </p:normalViewPr>
  <p:slideViewPr>
    <p:cSldViewPr snapToGrid="0">
      <p:cViewPr>
        <p:scale>
          <a:sx n="75" d="100"/>
          <a:sy n="75" d="100"/>
        </p:scale>
        <p:origin x="317" y="43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EB9B2-8F0E-4500-8EEA-B55064C1787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90606-7E97-4AEC-83C9-1B9BC193E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6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6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91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23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68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7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34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10972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0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676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05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0918" y="85534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66733" y="1227845"/>
            <a:ext cx="6815667" cy="54015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918" y="2135506"/>
            <a:ext cx="4011084" cy="418909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0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717" y="5105400"/>
            <a:ext cx="7315200" cy="56769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14400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73090"/>
            <a:ext cx="7315200" cy="80391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45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3144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796144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C14192-74D6-55BE-8EED-B0CFEAA21E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DA8D06-8AF3-C810-94B8-8411CFBADB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1012A8-D74D-535D-38AB-FA2A99A0F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5FD4F8-3F1F-D44B-BAEE-B5E233286BC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694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63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Security: 8- 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5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39963"/>
            <a:ext cx="10972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58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731520" y="5486401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1400" cap="all" dirty="0">
                <a:solidFill>
                  <a:srgbClr val="BF5700"/>
                </a:solidFill>
                <a:latin typeface="Arial Black" charset="0"/>
              </a:rPr>
              <a:t>Prashant D. Joshi</a:t>
            </a:r>
          </a:p>
          <a:p>
            <a:pPr>
              <a:lnSpc>
                <a:spcPct val="30000"/>
              </a:lnSpc>
            </a:pPr>
            <a:r>
              <a:rPr lang="en-US" sz="1400" dirty="0">
                <a:solidFill>
                  <a:srgbClr val="BF5700"/>
                </a:solidFill>
              </a:rPr>
              <a:t>UT McCombs School of Business (MSBA),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731520" y="609600"/>
            <a:ext cx="10437925" cy="51906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all" dirty="0">
                <a:solidFill>
                  <a:srgbClr val="BF5700"/>
                </a:solidFill>
                <a:latin typeface="Arial Black" charset="0"/>
              </a:rPr>
              <a:t>FALL 2023</a:t>
            </a:r>
            <a:endParaRPr lang="en-US" dirty="0">
              <a:solidFill>
                <a:srgbClr val="BF5700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670560" y="1600200"/>
            <a:ext cx="1091184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sz="6400" dirty="0">
                <a:solidFill>
                  <a:srgbClr val="BF5700"/>
                </a:solidFill>
              </a:rPr>
              <a:t>MIS 381N</a:t>
            </a:r>
          </a:p>
          <a:p>
            <a:r>
              <a:rPr lang="en-US" sz="2667" dirty="0">
                <a:solidFill>
                  <a:srgbClr val="BF5700"/>
                </a:solidFill>
              </a:rPr>
              <a:t>Information management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731520" y="4445000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dirty="0">
                <a:solidFill>
                  <a:srgbClr val="BF5700"/>
                </a:solidFill>
              </a:rPr>
              <a:t>Lecture 14</a:t>
            </a:r>
          </a:p>
          <a:p>
            <a:r>
              <a:rPr lang="en-US" sz="1867" dirty="0">
                <a:solidFill>
                  <a:srgbClr val="BF5700"/>
                </a:solidFill>
              </a:rPr>
              <a:t>Oct 9</a:t>
            </a:r>
            <a:r>
              <a:rPr lang="en-US" sz="1867" baseline="30000" dirty="0">
                <a:solidFill>
                  <a:srgbClr val="BF5700"/>
                </a:solidFill>
              </a:rPr>
              <a:t>th</a:t>
            </a:r>
            <a:r>
              <a:rPr lang="en-US" sz="1867" dirty="0">
                <a:solidFill>
                  <a:srgbClr val="BF5700"/>
                </a:solidFill>
              </a:rPr>
              <a:t> 2023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933" y="426721"/>
            <a:ext cx="2503196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217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72901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DATA GOVERNANCE required ALL stakeholders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10</a:t>
            </a:fld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66009-5AB9-4DCE-B842-67AE5AEB87EC}"/>
              </a:ext>
            </a:extLst>
          </p:cNvPr>
          <p:cNvSpPr txBox="1"/>
          <p:nvPr/>
        </p:nvSpPr>
        <p:spPr>
          <a:xfrm>
            <a:off x="13855" y="6523128"/>
            <a:ext cx="61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https://www.youtube.com/watch?v=sHPY8zIhy60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CBC07-A109-4109-82C0-0898E627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1114102"/>
            <a:ext cx="9002381" cy="4629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F448C-F806-4FD3-B5F8-3C742964E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48" y="2003582"/>
            <a:ext cx="3529972" cy="3437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F5E522-0D5B-43C3-8413-5BFD67048BF6}"/>
              </a:ext>
            </a:extLst>
          </p:cNvPr>
          <p:cNvSpPr/>
          <p:nvPr/>
        </p:nvSpPr>
        <p:spPr>
          <a:xfrm>
            <a:off x="688488" y="5653772"/>
            <a:ext cx="9802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Danger! All talk and no substance!</a:t>
            </a:r>
          </a:p>
        </p:txBody>
      </p:sp>
    </p:spTree>
    <p:extLst>
      <p:ext uri="{BB962C8B-B14F-4D97-AF65-F5344CB8AC3E}">
        <p14:creationId xmlns:p14="http://schemas.microsoft.com/office/powerpoint/2010/main" val="163782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26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503381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The task of ensuring substance is GOVERNANCE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11</a:t>
            </a:fld>
            <a:endParaRPr lang="en-US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FC0248-752C-6348-9DB8-E76BB8A2640C}"/>
              </a:ext>
            </a:extLst>
          </p:cNvPr>
          <p:cNvSpPr/>
          <p:nvPr/>
        </p:nvSpPr>
        <p:spPr>
          <a:xfrm>
            <a:off x="630903" y="1944974"/>
            <a:ext cx="11326975" cy="29680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Business Units are stake holders as they need to interact using the tools</a:t>
            </a:r>
          </a:p>
          <a:p>
            <a:pPr marL="342900" indent="-3429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IT is a stake holder as they have to support the varied needs of the Bus</a:t>
            </a:r>
          </a:p>
          <a:p>
            <a:pPr marL="342900" indent="-3429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does not CREATE THE DATA!</a:t>
            </a:r>
          </a:p>
          <a:p>
            <a:pPr marL="342900" indent="-3429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should create the ‘framework’ for the tools to be uniform across the org</a:t>
            </a:r>
          </a:p>
          <a:p>
            <a:pPr marL="800100" lvl="1" indent="-3429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Repeatable, Scalable, Master Data Management, Data Quality, Revision Control, security</a:t>
            </a:r>
          </a:p>
        </p:txBody>
      </p:sp>
    </p:spTree>
    <p:extLst>
      <p:ext uri="{BB962C8B-B14F-4D97-AF65-F5344CB8AC3E}">
        <p14:creationId xmlns:p14="http://schemas.microsoft.com/office/powerpoint/2010/main" val="85362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1169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80" y="473938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The Business Units should own Governance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12</a:t>
            </a:fld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66009-5AB9-4DCE-B842-67AE5AEB87EC}"/>
              </a:ext>
            </a:extLst>
          </p:cNvPr>
          <p:cNvSpPr txBox="1"/>
          <p:nvPr/>
        </p:nvSpPr>
        <p:spPr>
          <a:xfrm>
            <a:off x="13855" y="6523128"/>
            <a:ext cx="61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https://www.youtube.com/watch?v=sHPY8zIhy60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5E522-0D5B-43C3-8413-5BFD67048BF6}"/>
              </a:ext>
            </a:extLst>
          </p:cNvPr>
          <p:cNvSpPr/>
          <p:nvPr/>
        </p:nvSpPr>
        <p:spPr>
          <a:xfrm>
            <a:off x="1927859" y="5745664"/>
            <a:ext cx="74050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Why? They own the data!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636E4-7FC4-4D73-8E35-F01DC3A3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2" y="1311719"/>
            <a:ext cx="7906853" cy="45916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C7F96-6931-40AE-BBE3-21294091988B}"/>
              </a:ext>
            </a:extLst>
          </p:cNvPr>
          <p:cNvSpPr/>
          <p:nvPr/>
        </p:nvSpPr>
        <p:spPr>
          <a:xfrm>
            <a:off x="8200103" y="1563760"/>
            <a:ext cx="3910647" cy="40164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BU’s responsibility</a:t>
            </a:r>
          </a:p>
          <a:p>
            <a:pPr marL="914400" lvl="1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</a:p>
          <a:p>
            <a:pPr marL="914400" lvl="1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Changes and maintenance to processes</a:t>
            </a:r>
          </a:p>
          <a:p>
            <a:pPr marL="914400" lvl="1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Agreeable terminology</a:t>
            </a:r>
          </a:p>
          <a:p>
            <a:pPr marL="914400" lvl="1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progress</a:t>
            </a:r>
          </a:p>
          <a:p>
            <a:pPr marL="914400" lvl="1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So, IT can do their job right</a:t>
            </a:r>
          </a:p>
        </p:txBody>
      </p:sp>
    </p:spTree>
    <p:extLst>
      <p:ext uri="{BB962C8B-B14F-4D97-AF65-F5344CB8AC3E}">
        <p14:creationId xmlns:p14="http://schemas.microsoft.com/office/powerpoint/2010/main" val="88737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153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80" y="501535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Governance… management!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13</a:t>
            </a:fld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66009-5AB9-4DCE-B842-67AE5AEB87EC}"/>
              </a:ext>
            </a:extLst>
          </p:cNvPr>
          <p:cNvSpPr txBox="1"/>
          <p:nvPr/>
        </p:nvSpPr>
        <p:spPr>
          <a:xfrm>
            <a:off x="13855" y="6523128"/>
            <a:ext cx="61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https://www.youtube.com/watch?v=sHPY8zIhy60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AAA00-FA62-4552-A0EB-D2AE725F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" y="1402955"/>
            <a:ext cx="6148452" cy="280005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FD506-AA62-44FA-AFC4-21E90E28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89" y="3681359"/>
            <a:ext cx="5895531" cy="2857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6BF2881B-437E-46B6-954C-A9E035B33557}"/>
              </a:ext>
            </a:extLst>
          </p:cNvPr>
          <p:cNvSpPr/>
          <p:nvPr/>
        </p:nvSpPr>
        <p:spPr>
          <a:xfrm rot="5400000">
            <a:off x="7406156" y="1196267"/>
            <a:ext cx="1251971" cy="371821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9C619-B63D-4B76-887B-009D49ABD3D4}"/>
              </a:ext>
            </a:extLst>
          </p:cNvPr>
          <p:cNvSpPr/>
          <p:nvPr/>
        </p:nvSpPr>
        <p:spPr>
          <a:xfrm>
            <a:off x="337192" y="4539163"/>
            <a:ext cx="3910647" cy="1800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one size fits all</a:t>
            </a:r>
          </a:p>
          <a:p>
            <a:pPr marL="457200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some basic needs to managing… Governance</a:t>
            </a:r>
          </a:p>
        </p:txBody>
      </p:sp>
    </p:spTree>
    <p:extLst>
      <p:ext uri="{BB962C8B-B14F-4D97-AF65-F5344CB8AC3E}">
        <p14:creationId xmlns:p14="http://schemas.microsoft.com/office/powerpoint/2010/main" val="198136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class example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8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218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80" y="521855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Example phone call to your bank to get a loan!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15</a:t>
            </a:fld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66009-5AB9-4DCE-B842-67AE5AEB87EC}"/>
              </a:ext>
            </a:extLst>
          </p:cNvPr>
          <p:cNvSpPr txBox="1"/>
          <p:nvPr/>
        </p:nvSpPr>
        <p:spPr>
          <a:xfrm>
            <a:off x="13855" y="6523128"/>
            <a:ext cx="61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https://www.youtube.com/watch?v=sHPY8zIhy60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EE4C-9741-43A4-9937-28FFDC98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905" y="1894356"/>
            <a:ext cx="1550941" cy="1690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29D0-CA21-41F3-8739-258E59C0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32" y="1948766"/>
            <a:ext cx="957617" cy="1733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596B8F-830D-40D5-BD95-A4662C16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4" y="1894356"/>
            <a:ext cx="1944680" cy="1970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AE5EC-046A-432F-B11B-B51EAF53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73" y="1940180"/>
            <a:ext cx="1609208" cy="1690247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1CD60466-72EF-4183-B510-DF2E4FF148D2}"/>
              </a:ext>
            </a:extLst>
          </p:cNvPr>
          <p:cNvSpPr/>
          <p:nvPr/>
        </p:nvSpPr>
        <p:spPr>
          <a:xfrm>
            <a:off x="1028184" y="4230856"/>
            <a:ext cx="2521261" cy="2252012"/>
          </a:xfrm>
          <a:prstGeom prst="wedgeEllipseCallout">
            <a:avLst>
              <a:gd name="adj1" fmla="val 86800"/>
              <a:gd name="adj2" fmla="val -73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</a:t>
            </a:r>
          </a:p>
          <a:p>
            <a:pPr algn="ctr"/>
            <a:r>
              <a:rPr lang="en-US" dirty="0"/>
              <a:t>May I have your: </a:t>
            </a:r>
          </a:p>
          <a:p>
            <a:pPr algn="ctr"/>
            <a:r>
              <a:rPr lang="en-US" dirty="0"/>
              <a:t>Name</a:t>
            </a:r>
          </a:p>
          <a:p>
            <a:pPr algn="ctr"/>
            <a:r>
              <a:rPr lang="en-US" dirty="0"/>
              <a:t>SSN</a:t>
            </a:r>
          </a:p>
          <a:p>
            <a:pPr algn="ctr"/>
            <a:r>
              <a:rPr lang="en-US" dirty="0"/>
              <a:t>Email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51E02622-7733-485B-A40B-F09718B9122B}"/>
              </a:ext>
            </a:extLst>
          </p:cNvPr>
          <p:cNvSpPr/>
          <p:nvPr/>
        </p:nvSpPr>
        <p:spPr>
          <a:xfrm>
            <a:off x="4503174" y="3976836"/>
            <a:ext cx="3854245" cy="2650105"/>
          </a:xfrm>
          <a:prstGeom prst="wedgeEllipseCallout">
            <a:avLst>
              <a:gd name="adj1" fmla="val 32514"/>
              <a:gd name="adj2" fmla="val -62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Form folks</a:t>
            </a:r>
          </a:p>
          <a:p>
            <a:pPr algn="ctr"/>
            <a:r>
              <a:rPr lang="en-US" dirty="0"/>
              <a:t>May I have your: </a:t>
            </a:r>
          </a:p>
          <a:p>
            <a:pPr algn="ctr"/>
            <a:r>
              <a:rPr lang="en-US" dirty="0"/>
              <a:t>Name</a:t>
            </a:r>
          </a:p>
          <a:p>
            <a:pPr algn="ctr"/>
            <a:r>
              <a:rPr lang="en-US" dirty="0"/>
              <a:t>SSN</a:t>
            </a:r>
          </a:p>
          <a:p>
            <a:pPr algn="ctr"/>
            <a:r>
              <a:rPr lang="en-US" dirty="0"/>
              <a:t>Email</a:t>
            </a:r>
          </a:p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0886EEBA-4526-4C72-88AD-44E3DCEC2AC3}"/>
              </a:ext>
            </a:extLst>
          </p:cNvPr>
          <p:cNvSpPr/>
          <p:nvPr/>
        </p:nvSpPr>
        <p:spPr>
          <a:xfrm>
            <a:off x="9055274" y="4175882"/>
            <a:ext cx="2521261" cy="2252012"/>
          </a:xfrm>
          <a:prstGeom prst="wedgeEllipseCallout">
            <a:avLst>
              <a:gd name="adj1" fmla="val 30644"/>
              <a:gd name="adj2" fmla="val -77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Dept</a:t>
            </a:r>
          </a:p>
          <a:p>
            <a:pPr algn="ctr"/>
            <a:r>
              <a:rPr lang="en-US" dirty="0"/>
              <a:t>May I have your: </a:t>
            </a:r>
          </a:p>
          <a:p>
            <a:pPr algn="ctr"/>
            <a:r>
              <a:rPr lang="en-US" dirty="0"/>
              <a:t>Name</a:t>
            </a:r>
          </a:p>
          <a:p>
            <a:pPr algn="ctr"/>
            <a:r>
              <a:rPr lang="en-US" dirty="0"/>
              <a:t>SSN</a:t>
            </a:r>
          </a:p>
          <a:p>
            <a:pPr algn="ctr"/>
            <a:r>
              <a:rPr lang="en-US" dirty="0"/>
              <a:t>Strong Password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AFD790-4A8A-460A-AE2C-812C8510F5BE}"/>
              </a:ext>
            </a:extLst>
          </p:cNvPr>
          <p:cNvSpPr txBox="1"/>
          <p:nvPr/>
        </p:nvSpPr>
        <p:spPr>
          <a:xfrm rot="20383564">
            <a:off x="686763" y="3098496"/>
            <a:ext cx="1111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highlight>
                  <a:srgbClr val="FFFF00"/>
                </a:highlight>
              </a:rPr>
              <a:t>Inefficient Data Governance</a:t>
            </a:r>
          </a:p>
        </p:txBody>
      </p:sp>
    </p:spTree>
    <p:extLst>
      <p:ext uri="{BB962C8B-B14F-4D97-AF65-F5344CB8AC3E}">
        <p14:creationId xmlns:p14="http://schemas.microsoft.com/office/powerpoint/2010/main" val="14659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1169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80" y="511695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Example phone call to your bank to get a loan!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16</a:t>
            </a:fld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66009-5AB9-4DCE-B842-67AE5AEB87EC}"/>
              </a:ext>
            </a:extLst>
          </p:cNvPr>
          <p:cNvSpPr txBox="1"/>
          <p:nvPr/>
        </p:nvSpPr>
        <p:spPr>
          <a:xfrm>
            <a:off x="13855" y="6523128"/>
            <a:ext cx="61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https://www.youtube.com/watch?v=sHPY8zIhy60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EE4C-9741-43A4-9937-28FFDC98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905" y="1894356"/>
            <a:ext cx="1550941" cy="1690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29D0-CA21-41F3-8739-258E59C0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32" y="1948766"/>
            <a:ext cx="957617" cy="1733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596B8F-830D-40D5-BD95-A4662C16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0" y="1896675"/>
            <a:ext cx="1944680" cy="1970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AE5EC-046A-432F-B11B-B51EAF53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73" y="1940180"/>
            <a:ext cx="1609208" cy="1690247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1CD60466-72EF-4183-B510-DF2E4FF148D2}"/>
              </a:ext>
            </a:extLst>
          </p:cNvPr>
          <p:cNvSpPr/>
          <p:nvPr/>
        </p:nvSpPr>
        <p:spPr>
          <a:xfrm>
            <a:off x="1028184" y="4230856"/>
            <a:ext cx="2521261" cy="2252012"/>
          </a:xfrm>
          <a:prstGeom prst="wedgeEllipseCallout">
            <a:avLst>
              <a:gd name="adj1" fmla="val 86800"/>
              <a:gd name="adj2" fmla="val -73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</a:t>
            </a:r>
          </a:p>
          <a:p>
            <a:pPr algn="ctr"/>
            <a:r>
              <a:rPr lang="en-US" dirty="0"/>
              <a:t>May I have your: </a:t>
            </a:r>
          </a:p>
          <a:p>
            <a:pPr algn="ctr"/>
            <a:r>
              <a:rPr lang="en-US" dirty="0"/>
              <a:t>Name</a:t>
            </a:r>
          </a:p>
          <a:p>
            <a:pPr algn="ctr"/>
            <a:r>
              <a:rPr lang="en-US" dirty="0"/>
              <a:t>SSN</a:t>
            </a:r>
          </a:p>
          <a:p>
            <a:pPr algn="ctr"/>
            <a:r>
              <a:rPr lang="en-US" dirty="0"/>
              <a:t>Email</a:t>
            </a:r>
          </a:p>
          <a:p>
            <a:pPr algn="ctr"/>
            <a:r>
              <a:rPr lang="en-US" dirty="0"/>
              <a:t>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80381-9034-4F6D-A959-AE51268E7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49" y="4773182"/>
            <a:ext cx="2314898" cy="1619476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6FCC0DC-E678-42E9-BF48-9FF7F2F08667}"/>
              </a:ext>
            </a:extLst>
          </p:cNvPr>
          <p:cNvCxnSpPr>
            <a:cxnSpLocks/>
          </p:cNvCxnSpPr>
          <p:nvPr/>
        </p:nvCxnSpPr>
        <p:spPr>
          <a:xfrm>
            <a:off x="1769578" y="2881893"/>
            <a:ext cx="3852420" cy="264514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ED0FBE0-8920-4C4B-83BF-D0B100D3F5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07480" y="3784600"/>
            <a:ext cx="1188720" cy="11379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DEFCBF9-0F6F-4CB9-ADDE-4300B975A01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964858" y="3584603"/>
            <a:ext cx="4126518" cy="16681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D196BC4-1FB1-46A7-A65B-C8EB08EC2456}"/>
              </a:ext>
            </a:extLst>
          </p:cNvPr>
          <p:cNvSpPr/>
          <p:nvPr/>
        </p:nvSpPr>
        <p:spPr>
          <a:xfrm>
            <a:off x="7956199" y="5339016"/>
            <a:ext cx="391064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 sharing across departments with need-to-know security</a:t>
            </a:r>
          </a:p>
        </p:txBody>
      </p:sp>
    </p:spTree>
    <p:extLst>
      <p:ext uri="{BB962C8B-B14F-4D97-AF65-F5344CB8AC3E}">
        <p14:creationId xmlns:p14="http://schemas.microsoft.com/office/powerpoint/2010/main" val="23380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8655"/>
            <a:ext cx="12191999" cy="74814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80" y="318655"/>
            <a:ext cx="12219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Example phone call to your bank to get a loan!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17</a:t>
            </a:fld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66009-5AB9-4DCE-B842-67AE5AEB87EC}"/>
              </a:ext>
            </a:extLst>
          </p:cNvPr>
          <p:cNvSpPr txBox="1"/>
          <p:nvPr/>
        </p:nvSpPr>
        <p:spPr>
          <a:xfrm>
            <a:off x="13855" y="6523128"/>
            <a:ext cx="61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https://www.youtube.com/watch?v=sHPY8zIhy60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6EE4C-9741-43A4-9937-28FFDC98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905" y="1894356"/>
            <a:ext cx="1550941" cy="1690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129D0-CA21-41F3-8739-258E59C0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32" y="1948766"/>
            <a:ext cx="957617" cy="1733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596B8F-830D-40D5-BD95-A4662C16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4" y="1894356"/>
            <a:ext cx="1944680" cy="1970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AE5EC-046A-432F-B11B-B51EAF53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73" y="1940180"/>
            <a:ext cx="1609208" cy="1690247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1CD60466-72EF-4183-B510-DF2E4FF148D2}"/>
              </a:ext>
            </a:extLst>
          </p:cNvPr>
          <p:cNvSpPr/>
          <p:nvPr/>
        </p:nvSpPr>
        <p:spPr>
          <a:xfrm>
            <a:off x="1028184" y="4230856"/>
            <a:ext cx="2521261" cy="2252012"/>
          </a:xfrm>
          <a:prstGeom prst="wedgeEllipseCallout">
            <a:avLst>
              <a:gd name="adj1" fmla="val 86800"/>
              <a:gd name="adj2" fmla="val -73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</a:t>
            </a:r>
          </a:p>
          <a:p>
            <a:pPr algn="ctr"/>
            <a:r>
              <a:rPr lang="en-US" dirty="0"/>
              <a:t>May I have your: </a:t>
            </a:r>
          </a:p>
          <a:p>
            <a:pPr algn="ctr"/>
            <a:r>
              <a:rPr lang="en-US" dirty="0"/>
              <a:t>Name</a:t>
            </a:r>
          </a:p>
          <a:p>
            <a:pPr algn="ctr"/>
            <a:r>
              <a:rPr lang="en-US" dirty="0"/>
              <a:t>SSN</a:t>
            </a:r>
          </a:p>
          <a:p>
            <a:pPr algn="ctr"/>
            <a:r>
              <a:rPr lang="en-US" dirty="0"/>
              <a:t>Email</a:t>
            </a:r>
          </a:p>
          <a:p>
            <a:pPr algn="ctr"/>
            <a:r>
              <a:rPr lang="en-US" dirty="0"/>
              <a:t>Address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80381-9034-4F6D-A959-AE51268E7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49" y="4773182"/>
            <a:ext cx="2314898" cy="1619476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6FCC0DC-E678-42E9-BF48-9FF7F2F08667}"/>
              </a:ext>
            </a:extLst>
          </p:cNvPr>
          <p:cNvCxnSpPr>
            <a:cxnSpLocks/>
            <a:stCxn id="12" idx="3"/>
            <a:endCxn id="4" idx="0"/>
          </p:cNvCxnSpPr>
          <p:nvPr/>
        </p:nvCxnSpPr>
        <p:spPr>
          <a:xfrm>
            <a:off x="2015834" y="2879574"/>
            <a:ext cx="4142264" cy="189360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ED0FBE0-8920-4C4B-83BF-D0B100D3F5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07480" y="3784600"/>
            <a:ext cx="1188720" cy="11379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DEFCBF9-0F6F-4CB9-ADDE-4300B975A019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964858" y="3584603"/>
            <a:ext cx="4126518" cy="16681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D196BC4-1FB1-46A7-A65B-C8EB08EC2456}"/>
              </a:ext>
            </a:extLst>
          </p:cNvPr>
          <p:cNvSpPr/>
          <p:nvPr/>
        </p:nvSpPr>
        <p:spPr>
          <a:xfrm>
            <a:off x="132081" y="2552564"/>
            <a:ext cx="11734766" cy="2631490"/>
          </a:xfrm>
          <a:prstGeom prst="rect">
            <a:avLst/>
          </a:prstGeom>
          <a:solidFill>
            <a:schemeClr val="accent6">
              <a:lumMod val="40000"/>
              <a:lumOff val="60000"/>
              <a:alpha val="66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99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FRAMEWORK is needed to enable this!</a:t>
            </a:r>
          </a:p>
          <a:p>
            <a:pPr marL="914400" lvl="1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99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Policy: Organization policy (governmental, local laws, etc.)</a:t>
            </a:r>
          </a:p>
          <a:p>
            <a:pPr marL="914400" lvl="1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99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Rules: Data Protection (ex: SSN is protected, Governance is the set of rules)</a:t>
            </a:r>
          </a:p>
          <a:p>
            <a:pPr marL="914400" lvl="1" indent="-457200">
              <a:spcAft>
                <a:spcPts val="18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99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Classification: Now classify the data coming in correctly (Business terms - language/units standardization, Data Classes - Metadata )</a:t>
            </a:r>
          </a:p>
        </p:txBody>
      </p:sp>
    </p:spTree>
    <p:extLst>
      <p:ext uri="{BB962C8B-B14F-4D97-AF65-F5344CB8AC3E}">
        <p14:creationId xmlns:p14="http://schemas.microsoft.com/office/powerpoint/2010/main" val="292262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2863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What’s Needed for Successful Data Governance?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18</a:t>
            </a:fld>
            <a:endParaRPr lang="en-US" sz="10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CAB485-CEFA-064A-B715-BB7FAE880074}"/>
              </a:ext>
            </a:extLst>
          </p:cNvPr>
          <p:cNvGrpSpPr/>
          <p:nvPr/>
        </p:nvGrpSpPr>
        <p:grpSpPr>
          <a:xfrm>
            <a:off x="1790700" y="1608662"/>
            <a:ext cx="8763000" cy="4375150"/>
            <a:chOff x="381000" y="1371600"/>
            <a:chExt cx="8763000" cy="43751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8DDD48-33DC-B246-8D7F-EE2C422EA11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43150" y="1651000"/>
              <a:ext cx="6800850" cy="3890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None/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Tx/>
                <a:buNone/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Tx/>
                <a:buNone/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Tx/>
                <a:buNone/>
                <a:defRPr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FontTx/>
                <a:buNone/>
                <a:defRPr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4" descr="j0178816">
              <a:extLst>
                <a:ext uri="{FF2B5EF4-FFF2-40B4-BE49-F238E27FC236}">
                  <a16:creationId xmlns:a16="http://schemas.microsoft.com/office/drawing/2014/main" id="{46455B9C-51A1-1144-8622-B2DD260F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1828800"/>
              <a:ext cx="3962400" cy="3886200"/>
            </a:xfrm>
            <a:prstGeom prst="ellipse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3506E44B-3982-9841-BABB-0718B3D6A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2629" y="1371600"/>
              <a:ext cx="223330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Resources?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F6BD4C4B-7660-3F4F-A0C7-4DCE13489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7686" y="4267200"/>
              <a:ext cx="199926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Expertise?</a:t>
              </a: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779898FF-EFEB-2F4C-9255-2AAEBF264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4419600"/>
              <a:ext cx="26670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3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Roles defined?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E96066CD-F5CA-0843-8293-2DE7076E9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1385" y="5105400"/>
              <a:ext cx="233974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Technology?</a:t>
              </a: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33E40655-C537-8044-B8F5-8C68AD63F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000" y="3581400"/>
              <a:ext cx="4191000" cy="192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Connections between</a:t>
              </a:r>
            </a:p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PEOPLE!</a:t>
              </a: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747D5E52-A000-8240-AAD7-A5711129A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1752600"/>
              <a:ext cx="4191000" cy="399415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rgbClr val="00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2173F07D-73E1-1D44-855E-A75709968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2209800"/>
              <a:ext cx="1750800" cy="317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14" name="Text Box 15">
              <a:extLst>
                <a:ext uri="{FF2B5EF4-FFF2-40B4-BE49-F238E27FC236}">
                  <a16:creationId xmlns:a16="http://schemas.microsoft.com/office/drawing/2014/main" id="{86508E54-6CFB-304B-9C5E-65B218E257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2133600"/>
              <a:ext cx="1750800" cy="317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8BB6FE61-8D29-7946-8675-D95482D9E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775" y="1447800"/>
              <a:ext cx="1720343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Policies?</a:t>
              </a:r>
            </a:p>
          </p:txBody>
        </p:sp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FDF19017-0702-884C-B8E0-3765D4DA2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208" y="2362200"/>
              <a:ext cx="236154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Procedures?</a:t>
              </a:r>
            </a:p>
          </p:txBody>
        </p:sp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39A806C0-D845-0446-A0DB-5F99F92F3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2286000"/>
              <a:ext cx="2420021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3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Issue Tracking?</a:t>
              </a:r>
            </a:p>
          </p:txBody>
        </p:sp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DD26E106-41D6-9F47-8C05-6D5A0EB07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124" y="3429000"/>
              <a:ext cx="163698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Metrics?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85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19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503559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What’s really needed?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" name="Picture 136" descr="BD20161_">
            <a:extLst>
              <a:ext uri="{FF2B5EF4-FFF2-40B4-BE49-F238E27FC236}">
                <a16:creationId xmlns:a16="http://schemas.microsoft.com/office/drawing/2014/main" id="{2EFB0D77-9DD7-4843-9004-8D85D84E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716930"/>
            <a:ext cx="6096000" cy="558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93000D-6142-2346-9A14-855911C3934E}"/>
              </a:ext>
            </a:extLst>
          </p:cNvPr>
          <p:cNvSpPr/>
          <p:nvPr/>
        </p:nvSpPr>
        <p:spPr>
          <a:xfrm>
            <a:off x="1124125" y="6088559"/>
            <a:ext cx="9943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Fertile Ground – Human Relationships!</a:t>
            </a:r>
          </a:p>
        </p:txBody>
      </p:sp>
    </p:spTree>
    <p:extLst>
      <p:ext uri="{BB962C8B-B14F-4D97-AF65-F5344CB8AC3E}">
        <p14:creationId xmlns:p14="http://schemas.microsoft.com/office/powerpoint/2010/main" val="345265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44797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11038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Objectives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</a:t>
            </a:fld>
            <a:endParaRPr lang="en-US" sz="10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C0F840-6A23-E446-91E6-A1B488978391}"/>
              </a:ext>
            </a:extLst>
          </p:cNvPr>
          <p:cNvGrpSpPr/>
          <p:nvPr/>
        </p:nvGrpSpPr>
        <p:grpSpPr>
          <a:xfrm>
            <a:off x="517611" y="2822459"/>
            <a:ext cx="11156779" cy="2508379"/>
            <a:chOff x="507125" y="2822459"/>
            <a:chExt cx="11156779" cy="25083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1A4239-F818-4A8B-B313-689493078372}"/>
                </a:ext>
              </a:extLst>
            </p:cNvPr>
            <p:cNvSpPr/>
            <p:nvPr/>
          </p:nvSpPr>
          <p:spPr>
            <a:xfrm>
              <a:off x="3931969" y="2822459"/>
              <a:ext cx="7731935" cy="25083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2A7E"/>
              </a:solidFill>
            </a:ln>
          </p:spPr>
          <p:txBody>
            <a:bodyPr wrap="square" anchor="ctr" anchorCtr="0">
              <a:spAutoFit/>
            </a:bodyPr>
            <a:lstStyle/>
            <a:p>
              <a:pPr>
                <a:spcAft>
                  <a:spcPts val="1800"/>
                </a:spcAft>
                <a:buClr>
                  <a:srgbClr val="C00000"/>
                </a:buClr>
                <a:buSzPct val="110000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Data Governance</a:t>
              </a:r>
            </a:p>
            <a:p>
              <a:pPr marL="457200" indent="-457200">
                <a:spcAft>
                  <a:spcPts val="1800"/>
                </a:spcAft>
                <a:buClr>
                  <a:srgbClr val="C00000"/>
                </a:buClr>
                <a:buSzPct val="110000"/>
                <a:buFont typeface="+mj-lt"/>
                <a:buAutoNum type="arabicPeriod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Data governance purpose and scope</a:t>
              </a:r>
            </a:p>
            <a:p>
              <a:pPr marL="457200" indent="-457200">
                <a:spcAft>
                  <a:spcPts val="1800"/>
                </a:spcAft>
                <a:buClr>
                  <a:srgbClr val="C00000"/>
                </a:buClr>
                <a:buSzPct val="110000"/>
                <a:buFont typeface="+mj-lt"/>
                <a:buAutoNum type="arabicPeriod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Selected illustrations</a:t>
              </a:r>
            </a:p>
            <a:p>
              <a:pPr marL="457200" indent="-457200">
                <a:spcAft>
                  <a:spcPts val="1800"/>
                </a:spcAft>
                <a:buClr>
                  <a:srgbClr val="C00000"/>
                </a:buClr>
                <a:buSzPct val="110000"/>
                <a:buFont typeface="+mj-lt"/>
                <a:buAutoNum type="arabicPeriod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Questions and discussion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8E805C-6A40-4C75-A189-316100BC4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25" y="3075620"/>
              <a:ext cx="3026730" cy="2002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54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20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540857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Definitions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61994C-0D20-D74E-8EC9-FD663F7EDC3D}"/>
              </a:ext>
            </a:extLst>
          </p:cNvPr>
          <p:cNvSpPr/>
          <p:nvPr/>
        </p:nvSpPr>
        <p:spPr>
          <a:xfrm>
            <a:off x="283779" y="1575835"/>
            <a:ext cx="11624440" cy="46397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buClr>
                <a:srgbClr val="C00000"/>
              </a:buClr>
              <a:buSzPct val="11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Governance is the practice of organizing and implementing policies, procedures, and standards for the effective use of an organization's … information assets.  </a:t>
            </a:r>
          </a:p>
          <a:p>
            <a:pPr>
              <a:spcAft>
                <a:spcPts val="300"/>
              </a:spcAft>
              <a:buClr>
                <a:srgbClr val="C00000"/>
              </a:buClr>
              <a:buSzPct val="110000"/>
            </a:pP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- Anne Marie Smith, “Data Governance Maturity - An Overview”</a:t>
            </a:r>
          </a:p>
          <a:p>
            <a:pPr>
              <a:spcAft>
                <a:spcPts val="300"/>
              </a:spcAft>
              <a:buClr>
                <a:srgbClr val="C00000"/>
              </a:buClr>
              <a:buSzPct val="110000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Clr>
                <a:srgbClr val="C00000"/>
              </a:buClr>
              <a:buSzPct val="11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Stewardship: The formalization of accountability for the management of data resources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-Bob Seiner, “The Data Stewardship Approach to Data Governance”</a:t>
            </a:r>
          </a:p>
        </p:txBody>
      </p:sp>
    </p:spTree>
    <p:extLst>
      <p:ext uri="{BB962C8B-B14F-4D97-AF65-F5344CB8AC3E}">
        <p14:creationId xmlns:p14="http://schemas.microsoft.com/office/powerpoint/2010/main" val="191539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21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10511" y="555192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Value Proposition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AC211F-6BD6-AB4B-ACED-C6AF3958F2B7}"/>
              </a:ext>
            </a:extLst>
          </p:cNvPr>
          <p:cNvSpPr/>
          <p:nvPr/>
        </p:nvSpPr>
        <p:spPr>
          <a:xfrm>
            <a:off x="294290" y="1613118"/>
            <a:ext cx="11624440" cy="36317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15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Risk reduction</a:t>
            </a:r>
          </a:p>
          <a:p>
            <a:pPr marL="457200" indent="-457200">
              <a:spcBef>
                <a:spcPts val="600"/>
              </a:spcBef>
              <a:spcAft>
                <a:spcPts val="15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Greater trust in data quality for use in decision making </a:t>
            </a:r>
          </a:p>
          <a:p>
            <a:pPr marL="457200" indent="-457200">
              <a:spcBef>
                <a:spcPts val="600"/>
              </a:spcBef>
              <a:spcAft>
                <a:spcPts val="15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Cost reduction via improved efficiency</a:t>
            </a:r>
          </a:p>
          <a:p>
            <a:pPr marL="457200" indent="-457200">
              <a:spcBef>
                <a:spcPts val="600"/>
              </a:spcBef>
              <a:spcAft>
                <a:spcPts val="15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Higher actual return on technology investments</a:t>
            </a:r>
          </a:p>
          <a:p>
            <a:pPr marL="457200" indent="-457200">
              <a:spcBef>
                <a:spcPts val="600"/>
              </a:spcBef>
              <a:spcAft>
                <a:spcPts val="15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value and utility of data assets</a:t>
            </a:r>
          </a:p>
        </p:txBody>
      </p:sp>
    </p:spTree>
    <p:extLst>
      <p:ext uri="{BB962C8B-B14F-4D97-AF65-F5344CB8AC3E}">
        <p14:creationId xmlns:p14="http://schemas.microsoft.com/office/powerpoint/2010/main" val="12033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22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51413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Oversight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CA5643-27A6-8D43-8EFC-0B2819BABCF7}"/>
              </a:ext>
            </a:extLst>
          </p:cNvPr>
          <p:cNvGrpSpPr/>
          <p:nvPr/>
        </p:nvGrpSpPr>
        <p:grpSpPr>
          <a:xfrm>
            <a:off x="706518" y="1482724"/>
            <a:ext cx="10616405" cy="5202238"/>
            <a:chOff x="440532" y="1025525"/>
            <a:chExt cx="10616405" cy="52022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1B4D1CF-A71E-BA4D-9D89-715CE98F1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935" y="1025525"/>
              <a:ext cx="3657600" cy="2286000"/>
            </a:xfrm>
            <a:prstGeom prst="ellipse">
              <a:avLst/>
            </a:prstGeom>
            <a:gradFill rotWithShape="1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16200000"/>
            </a:gradFill>
            <a:ln w="9525">
              <a:solidFill>
                <a:srgbClr val="E7C2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0" tIns="0" rIns="0" bIns="0" anchor="ctr"/>
            <a:lstStyle/>
            <a:p>
              <a:pPr algn="ctr" eaLnBrk="0" hangingPunct="0">
                <a:lnSpc>
                  <a:spcPct val="80000"/>
                </a:lnSpc>
                <a:defRPr/>
              </a:pPr>
              <a:r>
                <a:rPr lang="en-US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Access &amp; Use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82488D-DDF8-334E-A9A6-68E5E6B9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9337" y="3941763"/>
              <a:ext cx="3657600" cy="2286000"/>
            </a:xfrm>
            <a:prstGeom prst="ellipse">
              <a:avLst/>
            </a:prstGeom>
            <a:gradFill rotWithShape="1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16200000"/>
            </a:gradFill>
            <a:ln w="9525">
              <a:solidFill>
                <a:srgbClr val="E7C2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0" tIns="0" rIns="0" bIns="0" anchor="ctr"/>
            <a:lstStyle/>
            <a:p>
              <a:pPr algn="ctr" eaLnBrk="0" hangingPunct="0">
                <a:lnSpc>
                  <a:spcPct val="80000"/>
                </a:lnSpc>
                <a:defRPr/>
              </a:pPr>
              <a:r>
                <a:rPr lang="en-US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Quality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A4FD56-F032-334E-905A-37508AAF6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2" y="3941763"/>
              <a:ext cx="3657600" cy="2286000"/>
            </a:xfrm>
            <a:prstGeom prst="ellipse">
              <a:avLst/>
            </a:prstGeom>
            <a:gradFill rotWithShape="1"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16200000"/>
            </a:gradFill>
            <a:ln w="9525">
              <a:solidFill>
                <a:srgbClr val="E7C2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0" tIns="0" rIns="0" bIns="0" anchor="ctr"/>
            <a:lstStyle/>
            <a:p>
              <a:pPr algn="ctr" eaLnBrk="0" hangingPunct="0">
                <a:lnSpc>
                  <a:spcPct val="80000"/>
                </a:lnSpc>
                <a:defRPr/>
              </a:pPr>
              <a:r>
                <a:rPr lang="en-US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Standards, Reference Data, Meta Data</a:t>
              </a:r>
            </a:p>
          </p:txBody>
        </p:sp>
        <p:sp>
          <p:nvSpPr>
            <p:cNvPr id="9" name="Isosceles Triangle 7">
              <a:extLst>
                <a:ext uri="{FF2B5EF4-FFF2-40B4-BE49-F238E27FC236}">
                  <a16:creationId xmlns:a16="http://schemas.microsoft.com/office/drawing/2014/main" id="{59340D9D-BA18-B14E-AA18-6D963B01E6BF}"/>
                </a:ext>
              </a:extLst>
            </p:cNvPr>
            <p:cNvSpPr/>
            <p:nvPr/>
          </p:nvSpPr>
          <p:spPr>
            <a:xfrm>
              <a:off x="3600054" y="2897188"/>
              <a:ext cx="4297362" cy="2792412"/>
            </a:xfrm>
            <a:prstGeom prst="triangle">
              <a:avLst/>
            </a:prstGeom>
            <a:gradFill>
              <a:gsLst>
                <a:gs pos="0">
                  <a:srgbClr val="CCCCFF"/>
                </a:gs>
                <a:gs pos="17999">
                  <a:srgbClr val="99CCFF"/>
                </a:gs>
                <a:gs pos="36000">
                  <a:srgbClr val="9966FF"/>
                </a:gs>
                <a:gs pos="61000">
                  <a:srgbClr val="CC99FF"/>
                </a:gs>
                <a:gs pos="82001">
                  <a:srgbClr val="99CCFF"/>
                </a:gs>
                <a:gs pos="100000">
                  <a:srgbClr val="CCCCFF"/>
                </a:gs>
              </a:gsLst>
              <a:lin ang="16200000" scaled="0"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eaLnBrk="0" hangingPunct="0">
                <a:lnSpc>
                  <a:spcPct val="80000"/>
                </a:lnSpc>
                <a:defRPr/>
              </a:pPr>
              <a:r>
                <a:rPr lang="en-US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  <a:p>
              <a:pPr algn="ctr" eaLnBrk="0" hangingPunct="0">
                <a:lnSpc>
                  <a:spcPct val="80000"/>
                </a:lnSpc>
                <a:defRPr/>
              </a:pPr>
              <a:r>
                <a:rPr lang="en-US" sz="2800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14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23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50520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Deliverables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A2F32-E4B8-A247-9808-1AE2DF592170}"/>
              </a:ext>
            </a:extLst>
          </p:cNvPr>
          <p:cNvSpPr/>
          <p:nvPr/>
        </p:nvSpPr>
        <p:spPr>
          <a:xfrm>
            <a:off x="283779" y="1270198"/>
            <a:ext cx="11624440" cy="52322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Establish a robust Data Stewardship Program to support Data Governance 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Develop, publish and manage enterprise-wide data definitions and semantics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Identify, address, resolve and monitor data related issues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Measure, monitor and communicate data quality parameters and issues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Publish and promote policies, procedures and rules, including those related to privacy, regulatory and contractual compliance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Foster a culture and values that promote high quality data related practices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create zero tolerance for errors in mission-critical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Coordinate and facilitate the integration of data-driven business needs and priorities with IT requirements and constraints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Provide business friendly Data Governance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86316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Illustrations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25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3079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$60B Public Healthcare Services Company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BF626-15D4-2149-A8F4-D5EE76E42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10479"/>
            <a:ext cx="87376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5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26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3079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Breadth and Depth of Data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1E7BC5A-2FB8-3D4F-99BD-F6134A998F1B}"/>
              </a:ext>
            </a:extLst>
          </p:cNvPr>
          <p:cNvSpPr/>
          <p:nvPr/>
        </p:nvSpPr>
        <p:spPr>
          <a:xfrm>
            <a:off x="0" y="855140"/>
            <a:ext cx="12192000" cy="5724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95167C7-17C9-624D-8B83-D1EBC4982A0C}"/>
              </a:ext>
            </a:extLst>
          </p:cNvPr>
          <p:cNvGrpSpPr/>
          <p:nvPr/>
        </p:nvGrpSpPr>
        <p:grpSpPr>
          <a:xfrm>
            <a:off x="1572419" y="1263650"/>
            <a:ext cx="9047163" cy="4856163"/>
            <a:chOff x="15875" y="1263650"/>
            <a:chExt cx="9047163" cy="4856163"/>
          </a:xfrm>
        </p:grpSpPr>
        <p:sp>
          <p:nvSpPr>
            <p:cNvPr id="198" name="Line 4">
              <a:extLst>
                <a:ext uri="{FF2B5EF4-FFF2-40B4-BE49-F238E27FC236}">
                  <a16:creationId xmlns:a16="http://schemas.microsoft.com/office/drawing/2014/main" id="{7D728A43-EC1B-2D4A-A57C-7DE35EDED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7075" y="3541713"/>
              <a:ext cx="0" cy="1587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9" name="Line 8">
              <a:extLst>
                <a:ext uri="{FF2B5EF4-FFF2-40B4-BE49-F238E27FC236}">
                  <a16:creationId xmlns:a16="http://schemas.microsoft.com/office/drawing/2014/main" id="{6CD82485-D6BD-4E43-AF31-2B4DDB15F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3400" y="2743200"/>
              <a:ext cx="0" cy="8080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0" name="Line 9">
              <a:extLst>
                <a:ext uri="{FF2B5EF4-FFF2-40B4-BE49-F238E27FC236}">
                  <a16:creationId xmlns:a16="http://schemas.microsoft.com/office/drawing/2014/main" id="{647ACE19-BB25-674B-BA4F-939BBD826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4267200"/>
              <a:ext cx="0" cy="6096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1" name="Line 10">
              <a:extLst>
                <a:ext uri="{FF2B5EF4-FFF2-40B4-BE49-F238E27FC236}">
                  <a16:creationId xmlns:a16="http://schemas.microsoft.com/office/drawing/2014/main" id="{70E08762-8530-B34C-B197-4F2B9E8C4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3363" y="4418013"/>
              <a:ext cx="1139825" cy="1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2" name="AutoShape 15">
              <a:extLst>
                <a:ext uri="{FF2B5EF4-FFF2-40B4-BE49-F238E27FC236}">
                  <a16:creationId xmlns:a16="http://schemas.microsoft.com/office/drawing/2014/main" id="{360CB49B-73B0-0B45-904B-B91012736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9063" y="4121150"/>
              <a:ext cx="1616075" cy="636588"/>
            </a:xfrm>
            <a:prstGeom prst="bevel">
              <a:avLst>
                <a:gd name="adj" fmla="val 6310"/>
              </a:avLst>
            </a:prstGeom>
            <a:solidFill>
              <a:srgbClr val="3399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Narrow" panose="020B0604020202020204" pitchFamily="34" charset="0"/>
                  <a:ea typeface="ＭＳ Ｐゴシック" panose="020B0600070205080204" pitchFamily="34" charset="-128"/>
                </a:rPr>
                <a:t>PATIENT</a:t>
              </a:r>
            </a:p>
          </p:txBody>
        </p:sp>
        <p:sp>
          <p:nvSpPr>
            <p:cNvPr id="203" name="Line 5">
              <a:extLst>
                <a:ext uri="{FF2B5EF4-FFF2-40B4-BE49-F238E27FC236}">
                  <a16:creationId xmlns:a16="http://schemas.microsoft.com/office/drawing/2014/main" id="{30602F2A-7ABA-A041-9031-4F5A9000C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313" y="5359400"/>
              <a:ext cx="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4" name="Line 6">
              <a:extLst>
                <a:ext uri="{FF2B5EF4-FFF2-40B4-BE49-F238E27FC236}">
                  <a16:creationId xmlns:a16="http://schemas.microsoft.com/office/drawing/2014/main" id="{4DB9CF5A-032A-764F-A3E8-5EF5D1624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9675" y="4267200"/>
              <a:ext cx="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5" name="Line 7">
              <a:extLst>
                <a:ext uri="{FF2B5EF4-FFF2-40B4-BE49-F238E27FC236}">
                  <a16:creationId xmlns:a16="http://schemas.microsoft.com/office/drawing/2014/main" id="{BDD461FB-4982-6A48-8EF3-583788245E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4600" y="3962400"/>
              <a:ext cx="94932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206" name="Group 119">
              <a:extLst>
                <a:ext uri="{FF2B5EF4-FFF2-40B4-BE49-F238E27FC236}">
                  <a16:creationId xmlns:a16="http://schemas.microsoft.com/office/drawing/2014/main" id="{58265786-79C9-9D48-8CC0-3D56ABAA3D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75" y="3500438"/>
              <a:ext cx="2559050" cy="1341437"/>
              <a:chOff x="10" y="2130"/>
              <a:chExt cx="1612" cy="845"/>
            </a:xfrm>
          </p:grpSpPr>
          <p:grpSp>
            <p:nvGrpSpPr>
              <p:cNvPr id="253" name="Group 114">
                <a:extLst>
                  <a:ext uri="{FF2B5EF4-FFF2-40B4-BE49-F238E27FC236}">
                    <a16:creationId xmlns:a16="http://schemas.microsoft.com/office/drawing/2014/main" id="{C51BF035-D259-9E4B-9DC3-E1A8997ED7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2379"/>
                <a:ext cx="1536" cy="537"/>
                <a:chOff x="42" y="2379"/>
                <a:chExt cx="1536" cy="537"/>
              </a:xfrm>
            </p:grpSpPr>
            <p:grpSp>
              <p:nvGrpSpPr>
                <p:cNvPr id="255" name="Group 112">
                  <a:extLst>
                    <a:ext uri="{FF2B5EF4-FFF2-40B4-BE49-F238E27FC236}">
                      <a16:creationId xmlns:a16="http://schemas.microsoft.com/office/drawing/2014/main" id="{A84E3CD0-A0B4-F24E-8B9F-E4737D8E45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" y="2379"/>
                  <a:ext cx="1536" cy="255"/>
                  <a:chOff x="42" y="2379"/>
                  <a:chExt cx="1536" cy="255"/>
                </a:xfrm>
              </p:grpSpPr>
              <p:sp>
                <p:nvSpPr>
                  <p:cNvPr id="259" name="AutoShape 20">
                    <a:extLst>
                      <a:ext uri="{FF2B5EF4-FFF2-40B4-BE49-F238E27FC236}">
                        <a16:creationId xmlns:a16="http://schemas.microsoft.com/office/drawing/2014/main" id="{4D319B40-5AA8-5B48-844A-EB884F3E47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" y="2379"/>
                    <a:ext cx="749" cy="254"/>
                  </a:xfrm>
                  <a:prstGeom prst="bevel">
                    <a:avLst>
                      <a:gd name="adj" fmla="val 6310"/>
                    </a:avLst>
                  </a:prstGeom>
                  <a:solidFill>
                    <a:srgbClr val="3399FF"/>
                  </a:solidFill>
                  <a:ln w="12700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4020202020204" pitchFamily="34" charset="0"/>
                        <a:ea typeface="ＭＳ Ｐゴシック" panose="020B0600070205080204" pitchFamily="34" charset="-128"/>
                      </a:rPr>
                      <a:t>Physician</a:t>
                    </a:r>
                  </a:p>
                </p:txBody>
              </p:sp>
              <p:sp>
                <p:nvSpPr>
                  <p:cNvPr id="260" name="AutoShape 21">
                    <a:extLst>
                      <a:ext uri="{FF2B5EF4-FFF2-40B4-BE49-F238E27FC236}">
                        <a16:creationId xmlns:a16="http://schemas.microsoft.com/office/drawing/2014/main" id="{1C397B77-DE05-124D-AC6B-903E05C2D0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2380"/>
                    <a:ext cx="749" cy="254"/>
                  </a:xfrm>
                  <a:prstGeom prst="bevel">
                    <a:avLst>
                      <a:gd name="adj" fmla="val 6310"/>
                    </a:avLst>
                  </a:prstGeom>
                  <a:solidFill>
                    <a:srgbClr val="3399FF"/>
                  </a:solidFill>
                  <a:ln w="12700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4020202020204" pitchFamily="34" charset="0"/>
                        <a:ea typeface="ＭＳ Ｐゴシック" panose="020B0600070205080204" pitchFamily="34" charset="-128"/>
                      </a:rPr>
                      <a:t>Lab</a:t>
                    </a:r>
                  </a:p>
                </p:txBody>
              </p:sp>
            </p:grpSp>
            <p:grpSp>
              <p:nvGrpSpPr>
                <p:cNvPr id="256" name="Group 113">
                  <a:extLst>
                    <a:ext uri="{FF2B5EF4-FFF2-40B4-BE49-F238E27FC236}">
                      <a16:creationId xmlns:a16="http://schemas.microsoft.com/office/drawing/2014/main" id="{814E66BD-3D71-F440-8600-85402AD767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" y="2662"/>
                  <a:ext cx="1536" cy="254"/>
                  <a:chOff x="42" y="2662"/>
                  <a:chExt cx="1536" cy="254"/>
                </a:xfrm>
              </p:grpSpPr>
              <p:sp>
                <p:nvSpPr>
                  <p:cNvPr id="257" name="AutoShape 22">
                    <a:extLst>
                      <a:ext uri="{FF2B5EF4-FFF2-40B4-BE49-F238E27FC236}">
                        <a16:creationId xmlns:a16="http://schemas.microsoft.com/office/drawing/2014/main" id="{A9EF2D75-5C60-C742-93F5-0A6594E49F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2662"/>
                    <a:ext cx="749" cy="254"/>
                  </a:xfrm>
                  <a:prstGeom prst="bevel">
                    <a:avLst>
                      <a:gd name="adj" fmla="val 6310"/>
                    </a:avLst>
                  </a:prstGeom>
                  <a:solidFill>
                    <a:srgbClr val="3399FF"/>
                  </a:solidFill>
                  <a:ln w="12700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4020202020204" pitchFamily="34" charset="0"/>
                        <a:ea typeface="ＭＳ Ｐゴシック" panose="020B0600070205080204" pitchFamily="34" charset="-128"/>
                      </a:rPr>
                      <a:t>Pharmacy</a:t>
                    </a:r>
                  </a:p>
                </p:txBody>
              </p:sp>
              <p:sp>
                <p:nvSpPr>
                  <p:cNvPr id="258" name="AutoShape 23">
                    <a:extLst>
                      <a:ext uri="{FF2B5EF4-FFF2-40B4-BE49-F238E27FC236}">
                        <a16:creationId xmlns:a16="http://schemas.microsoft.com/office/drawing/2014/main" id="{5C280EF0-71A0-8B47-B0C6-46E92F5ABC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" y="2662"/>
                    <a:ext cx="749" cy="254"/>
                  </a:xfrm>
                  <a:prstGeom prst="bevel">
                    <a:avLst>
                      <a:gd name="adj" fmla="val 6310"/>
                    </a:avLst>
                  </a:prstGeom>
                  <a:solidFill>
                    <a:srgbClr val="3399FF"/>
                  </a:solidFill>
                  <a:ln w="12700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4020202020204" pitchFamily="34" charset="0"/>
                        <a:ea typeface="ＭＳ Ｐゴシック" panose="020B0600070205080204" pitchFamily="34" charset="-128"/>
                      </a:rPr>
                      <a:t>Hospital</a:t>
                    </a:r>
                  </a:p>
                </p:txBody>
              </p:sp>
            </p:grpSp>
          </p:grpSp>
          <p:sp>
            <p:nvSpPr>
              <p:cNvPr id="254" name="Rectangle 46">
                <a:extLst>
                  <a:ext uri="{FF2B5EF4-FFF2-40B4-BE49-F238E27FC236}">
                    <a16:creationId xmlns:a16="http://schemas.microsoft.com/office/drawing/2014/main" id="{3B49B9FB-A7D4-0E49-A2DE-078D0E8CB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" y="2130"/>
                <a:ext cx="1612" cy="845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 Narrow" panose="020B0604020202020204" pitchFamily="34" charset="0"/>
                  </a:rPr>
                  <a:t>Provider</a:t>
                </a:r>
              </a:p>
            </p:txBody>
          </p:sp>
        </p:grpSp>
        <p:grpSp>
          <p:nvGrpSpPr>
            <p:cNvPr id="207" name="Group 111">
              <a:extLst>
                <a:ext uri="{FF2B5EF4-FFF2-40B4-BE49-F238E27FC236}">
                  <a16:creationId xmlns:a16="http://schemas.microsoft.com/office/drawing/2014/main" id="{9B051D4A-81A3-3D49-9ED6-DA723CFA8D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75" y="5235575"/>
              <a:ext cx="2559050" cy="865188"/>
              <a:chOff x="10" y="3553"/>
              <a:chExt cx="1612" cy="545"/>
            </a:xfrm>
          </p:grpSpPr>
          <p:grpSp>
            <p:nvGrpSpPr>
              <p:cNvPr id="249" name="Group 110">
                <a:extLst>
                  <a:ext uri="{FF2B5EF4-FFF2-40B4-BE49-F238E27FC236}">
                    <a16:creationId xmlns:a16="http://schemas.microsoft.com/office/drawing/2014/main" id="{E1E7AF0D-0DCA-1E49-988B-74EBC32E09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3804"/>
                <a:ext cx="1536" cy="254"/>
                <a:chOff x="42" y="3804"/>
                <a:chExt cx="1536" cy="254"/>
              </a:xfrm>
            </p:grpSpPr>
            <p:sp>
              <p:nvSpPr>
                <p:cNvPr id="251" name="AutoShape 17">
                  <a:extLst>
                    <a:ext uri="{FF2B5EF4-FFF2-40B4-BE49-F238E27FC236}">
                      <a16:creationId xmlns:a16="http://schemas.microsoft.com/office/drawing/2014/main" id="{6FE82E2C-FA9A-634F-A2EE-14C983EBD0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3804"/>
                  <a:ext cx="749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Pharmacy</a:t>
                  </a:r>
                </a:p>
              </p:txBody>
            </p:sp>
            <p:sp>
              <p:nvSpPr>
                <p:cNvPr id="252" name="AutoShape 18">
                  <a:extLst>
                    <a:ext uri="{FF2B5EF4-FFF2-40B4-BE49-F238E27FC236}">
                      <a16:creationId xmlns:a16="http://schemas.microsoft.com/office/drawing/2014/main" id="{CB259005-1431-4F49-ADF0-E0497C7ACF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" y="3804"/>
                  <a:ext cx="749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Medical</a:t>
                  </a:r>
                </a:p>
              </p:txBody>
            </p:sp>
          </p:grpSp>
          <p:sp>
            <p:nvSpPr>
              <p:cNvPr id="250" name="Rectangle 47">
                <a:extLst>
                  <a:ext uri="{FF2B5EF4-FFF2-40B4-BE49-F238E27FC236}">
                    <a16:creationId xmlns:a16="http://schemas.microsoft.com/office/drawing/2014/main" id="{9561F52F-BD9B-454B-8D36-91EBD59FD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" y="3553"/>
                <a:ext cx="1612" cy="545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 Narrow" panose="020B0604020202020204" pitchFamily="34" charset="0"/>
                  </a:rPr>
                  <a:t>Claims</a:t>
                </a:r>
              </a:p>
            </p:txBody>
          </p:sp>
        </p:grpSp>
        <p:grpSp>
          <p:nvGrpSpPr>
            <p:cNvPr id="208" name="Group 118">
              <a:extLst>
                <a:ext uri="{FF2B5EF4-FFF2-40B4-BE49-F238E27FC236}">
                  <a16:creationId xmlns:a16="http://schemas.microsoft.com/office/drawing/2014/main" id="{3A00DF17-34B4-BA4D-B024-C05E42A4C7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75" y="1754188"/>
              <a:ext cx="2559050" cy="1354137"/>
              <a:chOff x="10" y="1105"/>
              <a:chExt cx="1612" cy="853"/>
            </a:xfrm>
          </p:grpSpPr>
          <p:grpSp>
            <p:nvGrpSpPr>
              <p:cNvPr id="241" name="Group 117">
                <a:extLst>
                  <a:ext uri="{FF2B5EF4-FFF2-40B4-BE49-F238E27FC236}">
                    <a16:creationId xmlns:a16="http://schemas.microsoft.com/office/drawing/2014/main" id="{4F754604-B1AE-F943-B7D5-9A4E58628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368"/>
                <a:ext cx="1536" cy="539"/>
                <a:chOff x="42" y="1368"/>
                <a:chExt cx="1536" cy="539"/>
              </a:xfrm>
            </p:grpSpPr>
            <p:grpSp>
              <p:nvGrpSpPr>
                <p:cNvPr id="243" name="Group 115">
                  <a:extLst>
                    <a:ext uri="{FF2B5EF4-FFF2-40B4-BE49-F238E27FC236}">
                      <a16:creationId xmlns:a16="http://schemas.microsoft.com/office/drawing/2014/main" id="{88506F55-3E88-BA4F-AEAF-4EBE0E5333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" y="1368"/>
                  <a:ext cx="1536" cy="254"/>
                  <a:chOff x="42" y="1368"/>
                  <a:chExt cx="1536" cy="254"/>
                </a:xfrm>
              </p:grpSpPr>
              <p:sp>
                <p:nvSpPr>
                  <p:cNvPr id="247" name="AutoShape 32">
                    <a:extLst>
                      <a:ext uri="{FF2B5EF4-FFF2-40B4-BE49-F238E27FC236}">
                        <a16:creationId xmlns:a16="http://schemas.microsoft.com/office/drawing/2014/main" id="{D09D7E3E-1F2D-7747-BB7D-092DDE2E07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" y="1368"/>
                    <a:ext cx="749" cy="254"/>
                  </a:xfrm>
                  <a:prstGeom prst="bevel">
                    <a:avLst>
                      <a:gd name="adj" fmla="val 6310"/>
                    </a:avLst>
                  </a:prstGeom>
                  <a:solidFill>
                    <a:srgbClr val="3399FF"/>
                  </a:solidFill>
                  <a:ln w="12700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4020202020204" pitchFamily="34" charset="0"/>
                        <a:ea typeface="ＭＳ Ｐゴシック" panose="020B0600070205080204" pitchFamily="34" charset="-128"/>
                      </a:rPr>
                      <a:t>Pricing</a:t>
                    </a:r>
                  </a:p>
                </p:txBody>
              </p:sp>
              <p:sp>
                <p:nvSpPr>
                  <p:cNvPr id="248" name="AutoShape 33">
                    <a:extLst>
                      <a:ext uri="{FF2B5EF4-FFF2-40B4-BE49-F238E27FC236}">
                        <a16:creationId xmlns:a16="http://schemas.microsoft.com/office/drawing/2014/main" id="{B126E926-9F1F-3E47-A1DC-15EDA188FD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1368"/>
                    <a:ext cx="749" cy="254"/>
                  </a:xfrm>
                  <a:prstGeom prst="bevel">
                    <a:avLst>
                      <a:gd name="adj" fmla="val 6310"/>
                    </a:avLst>
                  </a:prstGeom>
                  <a:solidFill>
                    <a:srgbClr val="3399FF"/>
                  </a:solidFill>
                  <a:ln w="12700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4020202020204" pitchFamily="34" charset="0"/>
                        <a:ea typeface="ＭＳ Ｐゴシック" panose="020B0600070205080204" pitchFamily="34" charset="-128"/>
                      </a:rPr>
                      <a:t>Group Design</a:t>
                    </a:r>
                  </a:p>
                </p:txBody>
              </p:sp>
            </p:grpSp>
            <p:grpSp>
              <p:nvGrpSpPr>
                <p:cNvPr id="244" name="Group 116">
                  <a:extLst>
                    <a:ext uri="{FF2B5EF4-FFF2-40B4-BE49-F238E27FC236}">
                      <a16:creationId xmlns:a16="http://schemas.microsoft.com/office/drawing/2014/main" id="{63F96402-BF41-8F41-A608-0C67FCB818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" y="1652"/>
                  <a:ext cx="1536" cy="255"/>
                  <a:chOff x="42" y="1652"/>
                  <a:chExt cx="1536" cy="255"/>
                </a:xfrm>
              </p:grpSpPr>
              <p:sp>
                <p:nvSpPr>
                  <p:cNvPr id="245" name="AutoShape 34">
                    <a:extLst>
                      <a:ext uri="{FF2B5EF4-FFF2-40B4-BE49-F238E27FC236}">
                        <a16:creationId xmlns:a16="http://schemas.microsoft.com/office/drawing/2014/main" id="{36DBC815-9847-0747-B76A-8ED58197C7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" y="1653"/>
                    <a:ext cx="749" cy="254"/>
                  </a:xfrm>
                  <a:prstGeom prst="bevel">
                    <a:avLst>
                      <a:gd name="adj" fmla="val 6310"/>
                    </a:avLst>
                  </a:prstGeom>
                  <a:solidFill>
                    <a:srgbClr val="3399FF"/>
                  </a:solidFill>
                  <a:ln w="12700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4020202020204" pitchFamily="34" charset="0"/>
                        <a:ea typeface="ＭＳ Ｐゴシック" panose="020B0600070205080204" pitchFamily="34" charset="-128"/>
                      </a:rPr>
                      <a:t>Network</a:t>
                    </a:r>
                  </a:p>
                </p:txBody>
              </p:sp>
              <p:sp>
                <p:nvSpPr>
                  <p:cNvPr id="246" name="AutoShape 35">
                    <a:extLst>
                      <a:ext uri="{FF2B5EF4-FFF2-40B4-BE49-F238E27FC236}">
                        <a16:creationId xmlns:a16="http://schemas.microsoft.com/office/drawing/2014/main" id="{3FE7B93D-6C60-A643-B388-3A99DCD190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1652"/>
                    <a:ext cx="749" cy="254"/>
                  </a:xfrm>
                  <a:prstGeom prst="bevel">
                    <a:avLst>
                      <a:gd name="adj" fmla="val 6310"/>
                    </a:avLst>
                  </a:prstGeom>
                  <a:solidFill>
                    <a:srgbClr val="3399FF"/>
                  </a:solidFill>
                  <a:ln w="12700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4020202020204" pitchFamily="34" charset="0"/>
                        <a:ea typeface="ＭＳ Ｐゴシック" panose="020B0600070205080204" pitchFamily="34" charset="-128"/>
                      </a:rPr>
                      <a:t>Coverage</a:t>
                    </a:r>
                  </a:p>
                </p:txBody>
              </p:sp>
            </p:grpSp>
          </p:grpSp>
          <p:sp>
            <p:nvSpPr>
              <p:cNvPr id="242" name="Rectangle 55">
                <a:extLst>
                  <a:ext uri="{FF2B5EF4-FFF2-40B4-BE49-F238E27FC236}">
                    <a16:creationId xmlns:a16="http://schemas.microsoft.com/office/drawing/2014/main" id="{A8789208-D3DD-A14F-831E-20F81C4E0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" y="1105"/>
                <a:ext cx="1612" cy="85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 Narrow" panose="020B0604020202020204" pitchFamily="34" charset="0"/>
                  </a:rPr>
                  <a:t>Payor</a:t>
                </a:r>
              </a:p>
            </p:txBody>
          </p:sp>
        </p:grpSp>
        <p:sp>
          <p:nvSpPr>
            <p:cNvPr id="209" name="AutoShape 26">
              <a:extLst>
                <a:ext uri="{FF2B5EF4-FFF2-40B4-BE49-F238E27FC236}">
                  <a16:creationId xmlns:a16="http://schemas.microsoft.com/office/drawing/2014/main" id="{DE20D5DF-77E1-AB47-ADA1-47C989E71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275" y="2271713"/>
              <a:ext cx="1189038" cy="403225"/>
            </a:xfrm>
            <a:prstGeom prst="bevel">
              <a:avLst>
                <a:gd name="adj" fmla="val 6310"/>
              </a:avLst>
            </a:prstGeom>
            <a:solidFill>
              <a:srgbClr val="3399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4020202020204" pitchFamily="34" charset="0"/>
                  <a:ea typeface="ＭＳ Ｐゴシック" panose="020B0600070205080204" pitchFamily="34" charset="-128"/>
                </a:rPr>
                <a:t>Eligibility</a:t>
              </a:r>
            </a:p>
          </p:txBody>
        </p:sp>
        <p:grpSp>
          <p:nvGrpSpPr>
            <p:cNvPr id="210" name="Group 120">
              <a:extLst>
                <a:ext uri="{FF2B5EF4-FFF2-40B4-BE49-F238E27FC236}">
                  <a16:creationId xmlns:a16="http://schemas.microsoft.com/office/drawing/2014/main" id="{209B988E-E4F6-7946-BCC2-117B0AEBC2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5663" y="1263650"/>
              <a:ext cx="1352550" cy="1919288"/>
              <a:chOff x="2139" y="796"/>
              <a:chExt cx="852" cy="1209"/>
            </a:xfrm>
          </p:grpSpPr>
          <p:grpSp>
            <p:nvGrpSpPr>
              <p:cNvPr id="236" name="Group 107">
                <a:extLst>
                  <a:ext uri="{FF2B5EF4-FFF2-40B4-BE49-F238E27FC236}">
                    <a16:creationId xmlns:a16="http://schemas.microsoft.com/office/drawing/2014/main" id="{85B8003B-94F4-5647-9BFC-DB06EF0695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0" y="834"/>
                <a:ext cx="749" cy="1121"/>
                <a:chOff x="2186" y="853"/>
                <a:chExt cx="749" cy="1121"/>
              </a:xfrm>
            </p:grpSpPr>
            <p:sp>
              <p:nvSpPr>
                <p:cNvPr id="238" name="AutoShape 27">
                  <a:extLst>
                    <a:ext uri="{FF2B5EF4-FFF2-40B4-BE49-F238E27FC236}">
                      <a16:creationId xmlns:a16="http://schemas.microsoft.com/office/drawing/2014/main" id="{010C9517-8FC9-674E-B180-4A81210D4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6" y="1720"/>
                  <a:ext cx="749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Demographic</a:t>
                  </a:r>
                </a:p>
              </p:txBody>
            </p:sp>
            <p:sp>
              <p:nvSpPr>
                <p:cNvPr id="239" name="AutoShape 28">
                  <a:extLst>
                    <a:ext uri="{FF2B5EF4-FFF2-40B4-BE49-F238E27FC236}">
                      <a16:creationId xmlns:a16="http://schemas.microsoft.com/office/drawing/2014/main" id="{2F95D856-CEE9-2C49-8FEF-402898391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6" y="853"/>
                  <a:ext cx="749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Clinical</a:t>
                  </a:r>
                </a:p>
              </p:txBody>
            </p:sp>
            <p:sp>
              <p:nvSpPr>
                <p:cNvPr id="240" name="AutoShape 36">
                  <a:extLst>
                    <a:ext uri="{FF2B5EF4-FFF2-40B4-BE49-F238E27FC236}">
                      <a16:creationId xmlns:a16="http://schemas.microsoft.com/office/drawing/2014/main" id="{CDB7868A-018B-5947-9B84-62EC714F13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6" y="1142"/>
                  <a:ext cx="749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Permissions</a:t>
                  </a:r>
                </a:p>
              </p:txBody>
            </p:sp>
          </p:grpSp>
          <p:sp>
            <p:nvSpPr>
              <p:cNvPr id="237" name="Rectangle 71">
                <a:extLst>
                  <a:ext uri="{FF2B5EF4-FFF2-40B4-BE49-F238E27FC236}">
                    <a16:creationId xmlns:a16="http://schemas.microsoft.com/office/drawing/2014/main" id="{9C7958AF-89DC-CE4E-A5EF-DE79EE900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9" y="796"/>
                <a:ext cx="852" cy="120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211" name="AutoShape 72">
              <a:extLst>
                <a:ext uri="{FF2B5EF4-FFF2-40B4-BE49-F238E27FC236}">
                  <a16:creationId xmlns:a16="http://schemas.microsoft.com/office/drawing/2014/main" id="{7490CAD8-F097-824C-9A12-FE2105ED2F58}"/>
                </a:ext>
              </a:extLst>
            </p:cNvPr>
            <p:cNvCxnSpPr>
              <a:cxnSpLocks noChangeShapeType="1"/>
              <a:stCxn id="242" idx="3"/>
              <a:endCxn id="202" idx="4"/>
            </p:cNvCxnSpPr>
            <p:nvPr/>
          </p:nvCxnSpPr>
          <p:spPr bwMode="auto">
            <a:xfrm>
              <a:off x="2593975" y="2432050"/>
              <a:ext cx="1335088" cy="2008188"/>
            </a:xfrm>
            <a:prstGeom prst="bentConnector3">
              <a:avLst>
                <a:gd name="adj1" fmla="val 29370"/>
              </a:avLst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2" name="AutoShape 73">
              <a:extLst>
                <a:ext uri="{FF2B5EF4-FFF2-40B4-BE49-F238E27FC236}">
                  <a16:creationId xmlns:a16="http://schemas.microsoft.com/office/drawing/2014/main" id="{48BE52C8-2C1F-EE4E-A548-36B5FDD30497}"/>
                </a:ext>
              </a:extLst>
            </p:cNvPr>
            <p:cNvCxnSpPr>
              <a:cxnSpLocks noChangeShapeType="1"/>
              <a:stCxn id="250" idx="3"/>
              <a:endCxn id="202" idx="5"/>
            </p:cNvCxnSpPr>
            <p:nvPr/>
          </p:nvCxnSpPr>
          <p:spPr bwMode="auto">
            <a:xfrm flipV="1">
              <a:off x="2593975" y="4440238"/>
              <a:ext cx="1374775" cy="1228725"/>
            </a:xfrm>
            <a:prstGeom prst="bentConnector3">
              <a:avLst>
                <a:gd name="adj1" fmla="val 28403"/>
              </a:avLst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3" name="AutoShape 74">
              <a:extLst>
                <a:ext uri="{FF2B5EF4-FFF2-40B4-BE49-F238E27FC236}">
                  <a16:creationId xmlns:a16="http://schemas.microsoft.com/office/drawing/2014/main" id="{BD23856E-F942-3441-AD0A-7348C7F34B87}"/>
                </a:ext>
              </a:extLst>
            </p:cNvPr>
            <p:cNvCxnSpPr>
              <a:cxnSpLocks noChangeShapeType="1"/>
              <a:stCxn id="202" idx="4"/>
              <a:endCxn id="254" idx="3"/>
            </p:cNvCxnSpPr>
            <p:nvPr/>
          </p:nvCxnSpPr>
          <p:spPr bwMode="auto">
            <a:xfrm rot="10800000">
              <a:off x="2593975" y="4171950"/>
              <a:ext cx="1335088" cy="268288"/>
            </a:xfrm>
            <a:prstGeom prst="bentConnector3">
              <a:avLst>
                <a:gd name="adj1" fmla="val 70389"/>
              </a:avLst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4" name="AutoShape 80">
              <a:extLst>
                <a:ext uri="{FF2B5EF4-FFF2-40B4-BE49-F238E27FC236}">
                  <a16:creationId xmlns:a16="http://schemas.microsoft.com/office/drawing/2014/main" id="{8EDF0A12-3C74-904B-A478-6C82CB6977E3}"/>
                </a:ext>
              </a:extLst>
            </p:cNvPr>
            <p:cNvCxnSpPr>
              <a:cxnSpLocks noChangeShapeType="1"/>
              <a:stCxn id="237" idx="2"/>
              <a:endCxn id="202" idx="7"/>
            </p:cNvCxnSpPr>
            <p:nvPr/>
          </p:nvCxnSpPr>
          <p:spPr bwMode="auto">
            <a:xfrm rot="16200000" flipH="1">
              <a:off x="3925094" y="3348832"/>
              <a:ext cx="958850" cy="665162"/>
            </a:xfrm>
            <a:prstGeom prst="bentConnector3">
              <a:avLst>
                <a:gd name="adj1" fmla="val 46856"/>
              </a:avLst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grpSp>
          <p:nvGrpSpPr>
            <p:cNvPr id="215" name="Group 121">
              <a:extLst>
                <a:ext uri="{FF2B5EF4-FFF2-40B4-BE49-F238E27FC236}">
                  <a16:creationId xmlns:a16="http://schemas.microsoft.com/office/drawing/2014/main" id="{3742AFFA-D275-0D40-99A0-BF66B6D710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7438" y="1263650"/>
              <a:ext cx="1352550" cy="1919288"/>
              <a:chOff x="3056" y="796"/>
              <a:chExt cx="852" cy="1209"/>
            </a:xfrm>
          </p:grpSpPr>
          <p:grpSp>
            <p:nvGrpSpPr>
              <p:cNvPr id="231" name="Group 108">
                <a:extLst>
                  <a:ext uri="{FF2B5EF4-FFF2-40B4-BE49-F238E27FC236}">
                    <a16:creationId xmlns:a16="http://schemas.microsoft.com/office/drawing/2014/main" id="{8DB98738-808E-494D-A042-41265CF016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79" y="1051"/>
                <a:ext cx="806" cy="864"/>
                <a:chOff x="3078" y="1051"/>
                <a:chExt cx="806" cy="864"/>
              </a:xfrm>
            </p:grpSpPr>
            <p:sp>
              <p:nvSpPr>
                <p:cNvPr id="233" name="AutoShape 38">
                  <a:extLst>
                    <a:ext uri="{FF2B5EF4-FFF2-40B4-BE49-F238E27FC236}">
                      <a16:creationId xmlns:a16="http://schemas.microsoft.com/office/drawing/2014/main" id="{AB8A5C83-B375-B748-8727-430653FFB8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1051"/>
                  <a:ext cx="806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Clinical</a:t>
                  </a:r>
                </a:p>
              </p:txBody>
            </p:sp>
            <p:sp>
              <p:nvSpPr>
                <p:cNvPr id="234" name="AutoShape 39">
                  <a:extLst>
                    <a:ext uri="{FF2B5EF4-FFF2-40B4-BE49-F238E27FC236}">
                      <a16:creationId xmlns:a16="http://schemas.microsoft.com/office/drawing/2014/main" id="{AFBB8693-265D-CF4B-A8F9-0519AD3279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1356"/>
                  <a:ext cx="806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Financial</a:t>
                  </a:r>
                </a:p>
              </p:txBody>
            </p:sp>
            <p:sp>
              <p:nvSpPr>
                <p:cNvPr id="235" name="AutoShape 40">
                  <a:extLst>
                    <a:ext uri="{FF2B5EF4-FFF2-40B4-BE49-F238E27FC236}">
                      <a16:creationId xmlns:a16="http://schemas.microsoft.com/office/drawing/2014/main" id="{C85616C8-C588-A446-BCE0-B8E48FA3BB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1661"/>
                  <a:ext cx="806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Administrative</a:t>
                  </a:r>
                </a:p>
              </p:txBody>
            </p:sp>
          </p:grpSp>
          <p:sp>
            <p:nvSpPr>
              <p:cNvPr id="232" name="Rectangle 101">
                <a:extLst>
                  <a:ext uri="{FF2B5EF4-FFF2-40B4-BE49-F238E27FC236}">
                    <a16:creationId xmlns:a16="http://schemas.microsoft.com/office/drawing/2014/main" id="{3B73430F-7378-194A-BC8F-04E5A5E38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6" y="796"/>
                <a:ext cx="852" cy="120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 Narrow" panose="020B0604020202020204" pitchFamily="34" charset="0"/>
                  </a:rPr>
                  <a:t>Opportunities</a:t>
                </a:r>
              </a:p>
            </p:txBody>
          </p:sp>
        </p:grpSp>
        <p:grpSp>
          <p:nvGrpSpPr>
            <p:cNvPr id="216" name="Group 122">
              <a:extLst>
                <a:ext uri="{FF2B5EF4-FFF2-40B4-BE49-F238E27FC236}">
                  <a16:creationId xmlns:a16="http://schemas.microsoft.com/office/drawing/2014/main" id="{A8E6528D-B44E-5A48-B079-35C8DB0640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800" y="1263650"/>
              <a:ext cx="1352550" cy="1919288"/>
              <a:chOff x="4102" y="796"/>
              <a:chExt cx="852" cy="1209"/>
            </a:xfrm>
          </p:grpSpPr>
          <p:grpSp>
            <p:nvGrpSpPr>
              <p:cNvPr id="226" name="Group 109">
                <a:extLst>
                  <a:ext uri="{FF2B5EF4-FFF2-40B4-BE49-F238E27FC236}">
                    <a16:creationId xmlns:a16="http://schemas.microsoft.com/office/drawing/2014/main" id="{1E4D3CAB-D2D0-E442-BEE7-DE54E57C1F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0" y="1058"/>
                <a:ext cx="777" cy="864"/>
                <a:chOff x="4186" y="1058"/>
                <a:chExt cx="777" cy="864"/>
              </a:xfrm>
            </p:grpSpPr>
            <p:sp>
              <p:nvSpPr>
                <p:cNvPr id="228" name="AutoShape 102">
                  <a:extLst>
                    <a:ext uri="{FF2B5EF4-FFF2-40B4-BE49-F238E27FC236}">
                      <a16:creationId xmlns:a16="http://schemas.microsoft.com/office/drawing/2014/main" id="{CD51641E-E03D-5B46-9154-465B54DC2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6" y="1058"/>
                  <a:ext cx="777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History</a:t>
                  </a:r>
                </a:p>
              </p:txBody>
            </p:sp>
            <p:sp>
              <p:nvSpPr>
                <p:cNvPr id="229" name="AutoShape 103">
                  <a:extLst>
                    <a:ext uri="{FF2B5EF4-FFF2-40B4-BE49-F238E27FC236}">
                      <a16:creationId xmlns:a16="http://schemas.microsoft.com/office/drawing/2014/main" id="{E8E3AB90-97E9-F441-B895-18A0C9D0E8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6" y="1363"/>
                  <a:ext cx="777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Preferences</a:t>
                  </a:r>
                </a:p>
              </p:txBody>
            </p:sp>
            <p:sp>
              <p:nvSpPr>
                <p:cNvPr id="230" name="AutoShape 104">
                  <a:extLst>
                    <a:ext uri="{FF2B5EF4-FFF2-40B4-BE49-F238E27FC236}">
                      <a16:creationId xmlns:a16="http://schemas.microsoft.com/office/drawing/2014/main" id="{B1E33D8E-E190-F64E-A669-7CABF7AAC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6" y="1668"/>
                  <a:ext cx="777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Performance</a:t>
                  </a:r>
                </a:p>
              </p:txBody>
            </p:sp>
          </p:grpSp>
          <p:sp>
            <p:nvSpPr>
              <p:cNvPr id="227" name="Rectangle 105">
                <a:extLst>
                  <a:ext uri="{FF2B5EF4-FFF2-40B4-BE49-F238E27FC236}">
                    <a16:creationId xmlns:a16="http://schemas.microsoft.com/office/drawing/2014/main" id="{84E0355D-DC8A-4549-8551-4B656CAD9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2" y="796"/>
                <a:ext cx="852" cy="120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 Narrow" panose="020B0604020202020204" pitchFamily="34" charset="0"/>
                  </a:rPr>
                  <a:t>Contacts</a:t>
                </a:r>
              </a:p>
            </p:txBody>
          </p:sp>
        </p:grpSp>
        <p:grpSp>
          <p:nvGrpSpPr>
            <p:cNvPr id="217" name="Group 125">
              <a:extLst>
                <a:ext uri="{FF2B5EF4-FFF2-40B4-BE49-F238E27FC236}">
                  <a16:creationId xmlns:a16="http://schemas.microsoft.com/office/drawing/2014/main" id="{B3EA6459-0277-FE46-8AA4-A0B09F37EA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4888" y="5235575"/>
              <a:ext cx="2378075" cy="884238"/>
              <a:chOff x="2240" y="3503"/>
              <a:chExt cx="1498" cy="557"/>
            </a:xfrm>
          </p:grpSpPr>
          <p:grpSp>
            <p:nvGrpSpPr>
              <p:cNvPr id="221" name="Group 83">
                <a:extLst>
                  <a:ext uri="{FF2B5EF4-FFF2-40B4-BE49-F238E27FC236}">
                    <a16:creationId xmlns:a16="http://schemas.microsoft.com/office/drawing/2014/main" id="{9182AD95-0A64-0442-B1E6-3B5CEC45A1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1" y="3707"/>
                <a:ext cx="1376" cy="254"/>
                <a:chOff x="2321" y="3718"/>
                <a:chExt cx="1376" cy="254"/>
              </a:xfrm>
            </p:grpSpPr>
            <p:sp>
              <p:nvSpPr>
                <p:cNvPr id="223" name="AutoShape 41">
                  <a:extLst>
                    <a:ext uri="{FF2B5EF4-FFF2-40B4-BE49-F238E27FC236}">
                      <a16:creationId xmlns:a16="http://schemas.microsoft.com/office/drawing/2014/main" id="{60994DED-2F28-3641-A8F7-93500D0395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3" y="3718"/>
                  <a:ext cx="432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Drug</a:t>
                  </a:r>
                </a:p>
              </p:txBody>
            </p:sp>
            <p:sp>
              <p:nvSpPr>
                <p:cNvPr id="224" name="AutoShape 42">
                  <a:extLst>
                    <a:ext uri="{FF2B5EF4-FFF2-40B4-BE49-F238E27FC236}">
                      <a16:creationId xmlns:a16="http://schemas.microsoft.com/office/drawing/2014/main" id="{28B08A20-5317-F546-8D9C-09D9576CB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3718"/>
                  <a:ext cx="432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ICD9</a:t>
                  </a:r>
                </a:p>
              </p:txBody>
            </p:sp>
            <p:sp>
              <p:nvSpPr>
                <p:cNvPr id="225" name="AutoShape 43">
                  <a:extLst>
                    <a:ext uri="{FF2B5EF4-FFF2-40B4-BE49-F238E27FC236}">
                      <a16:creationId xmlns:a16="http://schemas.microsoft.com/office/drawing/2014/main" id="{C5320D13-E993-1342-9C70-107798C49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5" y="3718"/>
                  <a:ext cx="432" cy="254"/>
                </a:xfrm>
                <a:prstGeom prst="bevel">
                  <a:avLst>
                    <a:gd name="adj" fmla="val 6310"/>
                  </a:avLst>
                </a:prstGeom>
                <a:solidFill>
                  <a:srgbClr val="3399FF"/>
                </a:solidFill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4020202020204" pitchFamily="34" charset="0"/>
                      <a:ea typeface="ＭＳ Ｐゴシック" panose="020B0600070205080204" pitchFamily="34" charset="-128"/>
                    </a:rPr>
                    <a:t>CPT</a:t>
                  </a:r>
                </a:p>
              </p:txBody>
            </p:sp>
          </p:grpSp>
          <p:sp>
            <p:nvSpPr>
              <p:cNvPr id="222" name="Rectangle 106">
                <a:extLst>
                  <a:ext uri="{FF2B5EF4-FFF2-40B4-BE49-F238E27FC236}">
                    <a16:creationId xmlns:a16="http://schemas.microsoft.com/office/drawing/2014/main" id="{EEE63807-4703-AC4C-A760-5D8B17B86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0" y="3503"/>
                <a:ext cx="1498" cy="557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Arial Narrow" panose="020B0604020202020204" pitchFamily="34" charset="0"/>
                  </a:rPr>
                  <a:t>Clinical Reference</a:t>
                </a:r>
              </a:p>
            </p:txBody>
          </p:sp>
        </p:grpSp>
        <p:cxnSp>
          <p:nvCxnSpPr>
            <p:cNvPr id="218" name="AutoShape 123">
              <a:extLst>
                <a:ext uri="{FF2B5EF4-FFF2-40B4-BE49-F238E27FC236}">
                  <a16:creationId xmlns:a16="http://schemas.microsoft.com/office/drawing/2014/main" id="{01089879-6714-8546-A807-9170F0EE512D}"/>
                </a:ext>
              </a:extLst>
            </p:cNvPr>
            <p:cNvCxnSpPr>
              <a:cxnSpLocks noChangeShapeType="1"/>
              <a:stCxn id="232" idx="2"/>
              <a:endCxn id="202" idx="7"/>
            </p:cNvCxnSpPr>
            <p:nvPr/>
          </p:nvCxnSpPr>
          <p:spPr bwMode="auto">
            <a:xfrm rot="5400000">
              <a:off x="4675982" y="3263106"/>
              <a:ext cx="958850" cy="836613"/>
            </a:xfrm>
            <a:prstGeom prst="bentConnector3">
              <a:avLst>
                <a:gd name="adj1" fmla="val 46856"/>
              </a:avLst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9" name="AutoShape 124">
              <a:extLst>
                <a:ext uri="{FF2B5EF4-FFF2-40B4-BE49-F238E27FC236}">
                  <a16:creationId xmlns:a16="http://schemas.microsoft.com/office/drawing/2014/main" id="{62974407-97FC-0945-9794-F6C4FEEA16E9}"/>
                </a:ext>
              </a:extLst>
            </p:cNvPr>
            <p:cNvCxnSpPr>
              <a:cxnSpLocks noChangeShapeType="1"/>
              <a:stCxn id="227" idx="2"/>
              <a:endCxn id="202" idx="6"/>
            </p:cNvCxnSpPr>
            <p:nvPr/>
          </p:nvCxnSpPr>
          <p:spPr bwMode="auto">
            <a:xfrm rot="5400000">
              <a:off x="5447507" y="2491581"/>
              <a:ext cx="919162" cy="2339975"/>
            </a:xfrm>
            <a:prstGeom prst="bentConnector3">
              <a:avLst>
                <a:gd name="adj1" fmla="val 48880"/>
              </a:avLst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20" name="Rectangle 126">
              <a:extLst>
                <a:ext uri="{FF2B5EF4-FFF2-40B4-BE49-F238E27FC236}">
                  <a16:creationId xmlns:a16="http://schemas.microsoft.com/office/drawing/2014/main" id="{D92E7AE8-1318-B546-A71C-5D24D32B5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5" y="3914775"/>
              <a:ext cx="2970213" cy="971550"/>
            </a:xfrm>
            <a:prstGeom prst="rect">
              <a:avLst/>
            </a:prstGeom>
            <a:noFill/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/>
            <a:lstStyle>
              <a:lvl1pPr marL="169863" indent="-169863" algn="l">
                <a:lnSpc>
                  <a:spcPct val="90000"/>
                </a:lnSpc>
                <a:spcBef>
                  <a:spcPct val="100000"/>
                </a:spcBef>
                <a:buClr>
                  <a:srgbClr val="3399FF"/>
                </a:buClr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1pPr>
              <a:lvl2pPr marL="635000" indent="-228600" algn="l">
                <a:lnSpc>
                  <a:spcPct val="90000"/>
                </a:lnSpc>
                <a:spcBef>
                  <a:spcPct val="50000"/>
                </a:spcBef>
                <a:buClr>
                  <a:srgbClr val="3399FF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2pPr>
              <a:lvl3pPr marL="977900" indent="-228600" algn="l">
                <a:lnSpc>
                  <a:spcPct val="90000"/>
                </a:lnSpc>
                <a:spcBef>
                  <a:spcPct val="25000"/>
                </a:spcBef>
                <a:buClr>
                  <a:srgbClr val="3399FF"/>
                </a:buClr>
                <a:buChar char="•"/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3pPr>
              <a:lvl4pPr marL="1320800" indent="-228600" algn="l">
                <a:lnSpc>
                  <a:spcPct val="90000"/>
                </a:lnSpc>
                <a:spcBef>
                  <a:spcPct val="15000"/>
                </a:spcBef>
                <a:buClr>
                  <a:srgbClr val="3399FF"/>
                </a:buClr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4pPr>
              <a:lvl5pPr marL="1663700" indent="-228600" algn="l">
                <a:lnSpc>
                  <a:spcPct val="90000"/>
                </a:lnSpc>
                <a:spcBef>
                  <a:spcPct val="10000"/>
                </a:spcBef>
                <a:buClr>
                  <a:srgbClr val="3399FF"/>
                </a:buClr>
                <a:buFont typeface="Arial" panose="020B0604020202020204" pitchFamily="34" charset="0"/>
                <a:buChar char="­"/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5pPr>
              <a:lvl6pPr marL="2120900" indent="-228600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3399FF"/>
                </a:buClr>
                <a:buFont typeface="Arial" panose="020B0604020202020204" pitchFamily="34" charset="0"/>
                <a:buChar char="­"/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6pPr>
              <a:lvl7pPr marL="2578100" indent="-228600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3399FF"/>
                </a:buClr>
                <a:buFont typeface="Arial" panose="020B0604020202020204" pitchFamily="34" charset="0"/>
                <a:buChar char="­"/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7pPr>
              <a:lvl8pPr marL="3035300" indent="-228600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3399FF"/>
                </a:buClr>
                <a:buFont typeface="Arial" panose="020B0604020202020204" pitchFamily="34" charset="0"/>
                <a:buChar char="­"/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8pPr>
              <a:lvl9pPr marL="3492500" indent="-228600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3399FF"/>
                </a:buClr>
                <a:buFont typeface="Arial" panose="020B0604020202020204" pitchFamily="34" charset="0"/>
                <a:buChar char="­"/>
                <a:defRPr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defRPr>
              </a:lvl9pPr>
            </a:lstStyle>
            <a:p>
              <a:pPr marL="169863" marR="0" lvl="0" indent="-169863" algn="l" defTabSz="91440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65+ million lives</a:t>
              </a:r>
            </a:p>
            <a:p>
              <a:pPr marL="169863" marR="0" lvl="0" indent="-169863" algn="l" defTabSz="91440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 – 5 years longitudinal history</a:t>
              </a:r>
            </a:p>
            <a:p>
              <a:pPr marL="169863" marR="0" lvl="0" indent="-169863" algn="l" defTabSz="91440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3399FF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Near real time availability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94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27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3079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Data Quality and Stewardship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E3BB39-FAC1-A348-90C8-632B25EF5303}"/>
              </a:ext>
            </a:extLst>
          </p:cNvPr>
          <p:cNvGrpSpPr/>
          <p:nvPr/>
        </p:nvGrpSpPr>
        <p:grpSpPr>
          <a:xfrm>
            <a:off x="210646" y="1074738"/>
            <a:ext cx="11770708" cy="4031873"/>
            <a:chOff x="294291" y="1074738"/>
            <a:chExt cx="11770708" cy="40318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913D62-732D-CE4D-95CF-790B55A25914}"/>
                </a:ext>
              </a:extLst>
            </p:cNvPr>
            <p:cNvSpPr/>
            <p:nvPr/>
          </p:nvSpPr>
          <p:spPr>
            <a:xfrm>
              <a:off x="294291" y="1074738"/>
              <a:ext cx="5750909" cy="40318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2A7E"/>
              </a:solidFill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600"/>
                </a:spcBef>
                <a:spcAft>
                  <a:spcPts val="600"/>
                </a:spcAft>
                <a:buClr>
                  <a:srgbClr val="C00000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Organized by Subject Area</a:t>
              </a:r>
            </a:p>
            <a:p>
              <a:pPr marL="914400" lvl="1" indent="-457200">
                <a:spcAft>
                  <a:spcPts val="600"/>
                </a:spcAft>
                <a:buClr>
                  <a:srgbClr val="C00000"/>
                </a:buClr>
                <a:buSzPct val="110000"/>
                <a:buFont typeface="System Font Regular"/>
                <a:buChar char="−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Operational Owner</a:t>
              </a:r>
            </a:p>
            <a:p>
              <a:pPr marL="914400" lvl="1" indent="-457200">
                <a:spcAft>
                  <a:spcPts val="600"/>
                </a:spcAft>
                <a:buClr>
                  <a:srgbClr val="C00000"/>
                </a:buClr>
                <a:buSzPct val="110000"/>
                <a:buFont typeface="System Font Regular"/>
                <a:buChar char="−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Subject Matter Expert</a:t>
              </a:r>
            </a:p>
            <a:p>
              <a:pPr marL="914400" lvl="1" indent="-457200">
                <a:spcAft>
                  <a:spcPts val="600"/>
                </a:spcAft>
                <a:buClr>
                  <a:srgbClr val="C00000"/>
                </a:buClr>
                <a:buSzPct val="110000"/>
                <a:buFont typeface="System Font Regular"/>
                <a:buChar char="−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Quality Steward</a:t>
              </a:r>
            </a:p>
            <a:p>
              <a:pPr marL="457200" indent="-457200">
                <a:spcBef>
                  <a:spcPts val="600"/>
                </a:spcBef>
                <a:spcAft>
                  <a:spcPts val="600"/>
                </a:spcAft>
                <a:buClr>
                  <a:srgbClr val="C00000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Master Index &amp; Data</a:t>
              </a:r>
            </a:p>
            <a:p>
              <a:pPr marL="914400" lvl="1" indent="-457200">
                <a:spcAft>
                  <a:spcPts val="600"/>
                </a:spcAft>
                <a:buClr>
                  <a:srgbClr val="C00000"/>
                </a:buClr>
                <a:buSzPct val="110000"/>
                <a:buFont typeface="System Font Regular"/>
                <a:buChar char="−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Patient</a:t>
              </a:r>
            </a:p>
            <a:p>
              <a:pPr marL="914400" lvl="1" indent="-457200">
                <a:spcAft>
                  <a:spcPts val="600"/>
                </a:spcAft>
                <a:buClr>
                  <a:srgbClr val="C00000"/>
                </a:buClr>
                <a:buSzPct val="110000"/>
                <a:buFont typeface="System Font Regular"/>
                <a:buChar char="−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Physician</a:t>
              </a:r>
            </a:p>
            <a:p>
              <a:pPr marL="914400" lvl="1" indent="-457200">
                <a:spcAft>
                  <a:spcPts val="600"/>
                </a:spcAft>
                <a:buClr>
                  <a:srgbClr val="C00000"/>
                </a:buClr>
                <a:buSzPct val="110000"/>
                <a:buFont typeface="System Font Regular"/>
                <a:buChar char="−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Resolve data anomalies resulting from payor legacy systems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BED02F-C968-F54C-A11F-D043C5C2BA52}"/>
                </a:ext>
              </a:extLst>
            </p:cNvPr>
            <p:cNvSpPr/>
            <p:nvPr/>
          </p:nvSpPr>
          <p:spPr>
            <a:xfrm>
              <a:off x="6314090" y="1074738"/>
              <a:ext cx="5750909" cy="23237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2A7E"/>
              </a:solidFill>
            </a:ln>
          </p:spPr>
          <p:txBody>
            <a:bodyPr wrap="square">
              <a:spAutoFit/>
            </a:bodyPr>
            <a:lstStyle/>
            <a:p>
              <a:pPr marL="457200" indent="-457200">
                <a:spcBef>
                  <a:spcPts val="600"/>
                </a:spcBef>
                <a:spcAft>
                  <a:spcPts val="600"/>
                </a:spcAft>
                <a:buClr>
                  <a:srgbClr val="C00000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External Data Integration</a:t>
              </a:r>
            </a:p>
            <a:p>
              <a:pPr marL="914400" lvl="1" indent="-457200">
                <a:spcAft>
                  <a:spcPts val="600"/>
                </a:spcAft>
                <a:buClr>
                  <a:srgbClr val="C00000"/>
                </a:buClr>
                <a:buSzPct val="110000"/>
                <a:buFont typeface="System Font Regular"/>
                <a:buChar char="−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Clinical Reference</a:t>
              </a:r>
            </a:p>
            <a:p>
              <a:pPr marL="914400" lvl="1" indent="-457200">
                <a:spcAft>
                  <a:spcPts val="600"/>
                </a:spcAft>
                <a:buClr>
                  <a:srgbClr val="C00000"/>
                </a:buClr>
                <a:buSzPct val="110000"/>
                <a:buFont typeface="System Font Regular"/>
                <a:buChar char="−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Address &amp; phone number hygiene</a:t>
              </a:r>
            </a:p>
            <a:p>
              <a:pPr marL="914400" lvl="1" indent="-457200">
                <a:spcAft>
                  <a:spcPts val="600"/>
                </a:spcAft>
                <a:buClr>
                  <a:srgbClr val="C00000"/>
                </a:buClr>
                <a:buSzPct val="110000"/>
                <a:buFont typeface="System Font Regular"/>
                <a:buChar char="−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Demographic</a:t>
              </a:r>
            </a:p>
            <a:p>
              <a:pPr marL="457200" indent="-457200">
                <a:spcBef>
                  <a:spcPts val="600"/>
                </a:spcBef>
                <a:buClr>
                  <a:srgbClr val="C00000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Central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2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28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3079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$2B Private Healthcare Services Company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15C7BE-8552-5D4F-AB60-BC760EC07184}"/>
              </a:ext>
            </a:extLst>
          </p:cNvPr>
          <p:cNvGrpSpPr/>
          <p:nvPr/>
        </p:nvGrpSpPr>
        <p:grpSpPr>
          <a:xfrm>
            <a:off x="279400" y="1041400"/>
            <a:ext cx="11633200" cy="1905000"/>
            <a:chOff x="203200" y="1041400"/>
            <a:chExt cx="11633200" cy="1905000"/>
          </a:xfrm>
          <a:solidFill>
            <a:schemeClr val="accent6">
              <a:lumMod val="75000"/>
            </a:schemeClr>
          </a:solidFill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2F252517-A1EE-FD49-9176-E3BF2E386C91}"/>
                </a:ext>
              </a:extLst>
            </p:cNvPr>
            <p:cNvSpPr/>
            <p:nvPr/>
          </p:nvSpPr>
          <p:spPr>
            <a:xfrm>
              <a:off x="203200" y="1041400"/>
              <a:ext cx="2844800" cy="19050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Core Information Technology (CIO)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06146C-BDA9-D748-BF35-C54EE21B6C45}"/>
                </a:ext>
              </a:extLst>
            </p:cNvPr>
            <p:cNvSpPr/>
            <p:nvPr/>
          </p:nvSpPr>
          <p:spPr>
            <a:xfrm>
              <a:off x="4597400" y="1041400"/>
              <a:ext cx="2844800" cy="19050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Business Intelligence Team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8FCC524-012D-4B48-9656-3F7C0F58BACA}"/>
                </a:ext>
              </a:extLst>
            </p:cNvPr>
            <p:cNvSpPr/>
            <p:nvPr/>
          </p:nvSpPr>
          <p:spPr>
            <a:xfrm>
              <a:off x="8991600" y="1041400"/>
              <a:ext cx="2844800" cy="190500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Business Groups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403CC4B-57DC-1E47-B22D-C1015C49433D}"/>
              </a:ext>
            </a:extLst>
          </p:cNvPr>
          <p:cNvSpPr/>
          <p:nvPr/>
        </p:nvSpPr>
        <p:spPr>
          <a:xfrm>
            <a:off x="114301" y="3193520"/>
            <a:ext cx="3718909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Centralized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Transaction systems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Reference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Master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Patient, provider index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14D4C9-8A9D-104D-85A7-80FF58B90EBB}"/>
              </a:ext>
            </a:extLst>
          </p:cNvPr>
          <p:cNvSpPr/>
          <p:nvPr/>
        </p:nvSpPr>
        <p:spPr>
          <a:xfrm>
            <a:off x="4236546" y="3193520"/>
            <a:ext cx="3718909" cy="3293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Centralized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reporting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Business intelligence tools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Training and education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B4CBED-D4CD-BE4E-9513-4D707D022C36}"/>
              </a:ext>
            </a:extLst>
          </p:cNvPr>
          <p:cNvSpPr/>
          <p:nvPr/>
        </p:nvSpPr>
        <p:spPr>
          <a:xfrm>
            <a:off x="8358791" y="3193520"/>
            <a:ext cx="3718909" cy="18774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Distributed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Marts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Analytics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16171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Carolinas Healthcare System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9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questions may I answer before we begin …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ADDD1-82C6-4B00-9CEB-96CAA9FA3095}"/>
              </a:ext>
            </a:extLst>
          </p:cNvPr>
          <p:cNvSpPr txBox="1"/>
          <p:nvPr/>
        </p:nvSpPr>
        <p:spPr>
          <a:xfrm>
            <a:off x="540633" y="4615425"/>
            <a:ext cx="11110734" cy="92333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questions are good questions</a:t>
            </a:r>
          </a:p>
        </p:txBody>
      </p:sp>
    </p:spTree>
    <p:extLst>
      <p:ext uri="{BB962C8B-B14F-4D97-AF65-F5344CB8AC3E}">
        <p14:creationId xmlns:p14="http://schemas.microsoft.com/office/powerpoint/2010/main" val="9808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55" y="-13665"/>
            <a:ext cx="12219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</a:t>
            </a:r>
            <a:r>
              <a:rPr lang="en-US" sz="4800" b="1" dirty="0">
                <a:latin typeface="Bradley Hand ITC" panose="03070402050302030203" pitchFamily="66" charset="0"/>
              </a:rPr>
              <a:t>Healthcare in the US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10982325" y="6486525"/>
            <a:ext cx="1209675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050" dirty="0"/>
              <a:t>	</a:t>
            </a:r>
            <a:fld id="{AEA95462-E936-4273-B590-4CBECB991188}" type="slidenum">
              <a:rPr lang="en-US" sz="1050" smtClean="0"/>
              <a:pPr algn="l"/>
              <a:t>30</a:t>
            </a:fld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168AF-3256-5A44-B155-8091BE19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701138"/>
            <a:ext cx="119761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31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51847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Background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8E6A4-B491-8A4A-9661-FDD257A4D070}"/>
              </a:ext>
            </a:extLst>
          </p:cNvPr>
          <p:cNvSpPr/>
          <p:nvPr/>
        </p:nvSpPr>
        <p:spPr>
          <a:xfrm>
            <a:off x="283779" y="1443841"/>
            <a:ext cx="11624440" cy="39703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History and growth of CHC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Changes in market and regulations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Pressure from healthcare ecosystem stakeholders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CHS strategic priorities – patient outcomes and service orientation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Changes in technology</a:t>
            </a:r>
          </a:p>
        </p:txBody>
      </p:sp>
    </p:spTree>
    <p:extLst>
      <p:ext uri="{BB962C8B-B14F-4D97-AF65-F5344CB8AC3E}">
        <p14:creationId xmlns:p14="http://schemas.microsoft.com/office/powerpoint/2010/main" val="33147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32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55911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Value from Data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8E6A4-B491-8A4A-9661-FDD257A4D070}"/>
              </a:ext>
            </a:extLst>
          </p:cNvPr>
          <p:cNvSpPr/>
          <p:nvPr/>
        </p:nvSpPr>
        <p:spPr>
          <a:xfrm>
            <a:off x="283779" y="1511618"/>
            <a:ext cx="11624440" cy="275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A7E"/>
            </a:solidFill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Identify underserved communities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Hospital readmission prediction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Chronic disease management</a:t>
            </a: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Consumer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151087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33</a:t>
            </a:fld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783A-0410-734B-93F2-9195688B4184}"/>
              </a:ext>
            </a:extLst>
          </p:cNvPr>
          <p:cNvSpPr/>
          <p:nvPr/>
        </p:nvSpPr>
        <p:spPr>
          <a:xfrm>
            <a:off x="0" y="30794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Data Governance 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8A490-E01E-E34B-8160-DFCA38DF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9" y="850154"/>
            <a:ext cx="7289800" cy="57340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0C2F94-AFC1-D74C-B7B3-E8AFC05D50C6}"/>
              </a:ext>
            </a:extLst>
          </p:cNvPr>
          <p:cNvSpPr/>
          <p:nvPr/>
        </p:nvSpPr>
        <p:spPr>
          <a:xfrm>
            <a:off x="8382000" y="778940"/>
            <a:ext cx="2946400" cy="1659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3855" y="511848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42574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Team Exercise Description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34</a:t>
            </a:fld>
            <a:endParaRPr lang="en-US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F7A4A8-3175-234C-992D-5E29D97E8D66}"/>
              </a:ext>
            </a:extLst>
          </p:cNvPr>
          <p:cNvSpPr/>
          <p:nvPr/>
        </p:nvSpPr>
        <p:spPr>
          <a:xfrm>
            <a:off x="312675" y="1491001"/>
            <a:ext cx="11566651" cy="49244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 will be divided into five teams</a:t>
            </a:r>
          </a:p>
          <a:p>
            <a:pPr marL="342900" marR="0" lvl="0" indent="-3429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Spend 20 minutes working as a team</a:t>
            </a:r>
          </a:p>
          <a:p>
            <a:pPr marL="342900" marR="0" lvl="0" indent="-3429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First discuss your answers to all questions</a:t>
            </a:r>
          </a:p>
          <a:p>
            <a:pPr marL="342900" marR="0" lvl="0" indent="-3429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Formulate an in-depth answer to your assigned question</a:t>
            </a:r>
          </a:p>
          <a:p>
            <a:pPr marL="342900" marR="0" lvl="0" indent="-3429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Prepare a 5 minute presentation in PowerPoint</a:t>
            </a:r>
          </a:p>
          <a:p>
            <a:pPr marL="342900" marR="0" lvl="0" indent="-3429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Appoint a spokesman for your team</a:t>
            </a:r>
          </a:p>
          <a:p>
            <a:pPr marL="342900" marR="0" lvl="0" indent="-342900"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Present and answer questions</a:t>
            </a:r>
          </a:p>
        </p:txBody>
      </p:sp>
    </p:spTree>
    <p:extLst>
      <p:ext uri="{BB962C8B-B14F-4D97-AF65-F5344CB8AC3E}">
        <p14:creationId xmlns:p14="http://schemas.microsoft.com/office/powerpoint/2010/main" val="31795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6401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67127"/>
            <a:ext cx="12219710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Bradley Hand ITC" panose="03070402050302030203" pitchFamily="66" charset="0"/>
              </a:rPr>
              <a:t>Next class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4079394" y="2637741"/>
            <a:ext cx="7731935" cy="2554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 anchor="ctr" anchorCtr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Topic Focus: Big Data</a:t>
            </a:r>
          </a:p>
          <a:p>
            <a:pPr marL="457200" indent="-457200"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Read articles and review videos posted on Canvas</a:t>
            </a:r>
          </a:p>
          <a:p>
            <a:pPr marL="457200" indent="-457200">
              <a:spcAft>
                <a:spcPts val="12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Come prepared to discuss and work in teams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49163-6710-4B6C-8383-56B50940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1" y="3017525"/>
            <a:ext cx="3198556" cy="1794970"/>
          </a:xfrm>
          <a:prstGeom prst="rect">
            <a:avLst/>
          </a:prstGeom>
        </p:spPr>
      </p:pic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67C7AC98-7BB1-4723-A868-89473535C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35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149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questions may I answer before we conclude …</a:t>
            </a:r>
            <a:endParaRPr lang="en-US" sz="4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5BF37-5DFC-2C49-8103-1C2AA6EB5B31}"/>
              </a:ext>
            </a:extLst>
          </p:cNvPr>
          <p:cNvSpPr txBox="1"/>
          <p:nvPr/>
        </p:nvSpPr>
        <p:spPr>
          <a:xfrm>
            <a:off x="540633" y="4615425"/>
            <a:ext cx="11110734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questions are good questions</a:t>
            </a:r>
          </a:p>
        </p:txBody>
      </p:sp>
    </p:spTree>
    <p:extLst>
      <p:ext uri="{BB962C8B-B14F-4D97-AF65-F5344CB8AC3E}">
        <p14:creationId xmlns:p14="http://schemas.microsoft.com/office/powerpoint/2010/main" val="301352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1A4239-F818-4A8B-B313-689493078372}"/>
              </a:ext>
            </a:extLst>
          </p:cNvPr>
          <p:cNvSpPr/>
          <p:nvPr/>
        </p:nvSpPr>
        <p:spPr>
          <a:xfrm>
            <a:off x="283779" y="2257647"/>
            <a:ext cx="1162444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A7E"/>
            </a:solidFill>
          </a:ln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Clr>
                <a:srgbClr val="C00000"/>
              </a:buClr>
              <a:buSzPct val="110000"/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Update on Mid term</a:t>
            </a:r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C72051-D8C2-544D-ABA5-7185FB13F6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502400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4</a:t>
            </a:fld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B7D31-28C4-B21A-6A68-79975BFE8BAC}"/>
              </a:ext>
            </a:extLst>
          </p:cNvPr>
          <p:cNvSpPr txBox="1"/>
          <p:nvPr/>
        </p:nvSpPr>
        <p:spPr>
          <a:xfrm>
            <a:off x="-433" y="514682"/>
            <a:ext cx="12219710" cy="95410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89525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35"/>
    </mc:Choice>
    <mc:Fallback xmlns="">
      <p:transition spd="slow" advTm="3493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74236"/>
            <a:ext cx="12192000" cy="2309529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0" y="2522613"/>
            <a:ext cx="12192000" cy="1844435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Governance Purpose and Scope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2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"/>
    </mc:Choice>
    <mc:Fallback xmlns="">
      <p:transition spd="slow" advTm="34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7838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38564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Recap: Components of Data Management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6</a:t>
            </a:fld>
            <a:endParaRPr lang="en-US" sz="105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3C1943-C1A2-0541-B171-1A646A4F7F4B}"/>
              </a:ext>
            </a:extLst>
          </p:cNvPr>
          <p:cNvSpPr/>
          <p:nvPr/>
        </p:nvSpPr>
        <p:spPr>
          <a:xfrm>
            <a:off x="477079" y="1411360"/>
            <a:ext cx="4452730" cy="10972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Purpose of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C4FF84-9ED1-3F45-8D0C-BD09C3001B3A}"/>
              </a:ext>
            </a:extLst>
          </p:cNvPr>
          <p:cNvSpPr/>
          <p:nvPr/>
        </p:nvSpPr>
        <p:spPr>
          <a:xfrm>
            <a:off x="477079" y="2778555"/>
            <a:ext cx="4452730" cy="10972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 of Data under Management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82C82B-732F-8F42-810B-6AB51A818714}"/>
              </a:ext>
            </a:extLst>
          </p:cNvPr>
          <p:cNvSpPr/>
          <p:nvPr/>
        </p:nvSpPr>
        <p:spPr>
          <a:xfrm>
            <a:off x="477079" y="4187791"/>
            <a:ext cx="4452730" cy="10972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Operating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878D81-6E9D-4C4C-8727-49CCDCB5CC21}"/>
              </a:ext>
            </a:extLst>
          </p:cNvPr>
          <p:cNvSpPr/>
          <p:nvPr/>
        </p:nvSpPr>
        <p:spPr>
          <a:xfrm>
            <a:off x="477079" y="5512945"/>
            <a:ext cx="4452730" cy="10972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Management Technology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FC0248-752C-6348-9DB8-E76BB8A2640C}"/>
              </a:ext>
            </a:extLst>
          </p:cNvPr>
          <p:cNvSpPr/>
          <p:nvPr/>
        </p:nvSpPr>
        <p:spPr>
          <a:xfrm>
            <a:off x="6361043" y="1411360"/>
            <a:ext cx="5546035" cy="50756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6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components of the operating model: 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</a:p>
          <a:p>
            <a:pPr marL="800100" lvl="1" indent="-342900"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</a:p>
          <a:p>
            <a:pPr marL="800100" lvl="1" indent="-342900">
              <a:spcBef>
                <a:spcPts val="3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Stewardship</a:t>
            </a:r>
          </a:p>
          <a:p>
            <a:pPr marL="800100" lvl="1" indent="-342900">
              <a:spcBef>
                <a:spcPts val="3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System Font Regular"/>
              <a:buChar char="−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management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or decentralized?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Sponsorship?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and responsibilities?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 framework and philosophy?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21F115-B41B-9D4A-B016-FDAA83FCAA00}"/>
              </a:ext>
            </a:extLst>
          </p:cNvPr>
          <p:cNvSpPr/>
          <p:nvPr/>
        </p:nvSpPr>
        <p:spPr>
          <a:xfrm>
            <a:off x="6484298" y="2863450"/>
            <a:ext cx="3623734" cy="8229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28859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59585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What’s the problem here?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7</a:t>
            </a:fld>
            <a:endParaRPr lang="en-US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C555D-C729-4DF7-8D80-5498CB6C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17" y="3303639"/>
            <a:ext cx="3341603" cy="3043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D844D2-6235-4EA6-971A-471BDDE2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90" y="1745345"/>
            <a:ext cx="1757706" cy="1263806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14AF4178-DD31-4B13-9255-425789A6752B}"/>
              </a:ext>
            </a:extLst>
          </p:cNvPr>
          <p:cNvSpPr/>
          <p:nvPr/>
        </p:nvSpPr>
        <p:spPr>
          <a:xfrm>
            <a:off x="3901847" y="1801401"/>
            <a:ext cx="2521261" cy="1627599"/>
          </a:xfrm>
          <a:prstGeom prst="wedgeEllipseCallout">
            <a:avLst>
              <a:gd name="adj1" fmla="val -96138"/>
              <a:gd name="adj2" fmla="val -3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Toolman! This tool is broken; it does not fit the job at hand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414E85-850E-4B0E-8B2F-4C0B885FD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09" y="3303639"/>
            <a:ext cx="2887742" cy="3043402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CFCE6612-F428-4E08-804D-56D7F1BDBF92}"/>
              </a:ext>
            </a:extLst>
          </p:cNvPr>
          <p:cNvSpPr/>
          <p:nvPr/>
        </p:nvSpPr>
        <p:spPr>
          <a:xfrm>
            <a:off x="4960376" y="3906763"/>
            <a:ext cx="3479906" cy="1263806"/>
          </a:xfrm>
          <a:prstGeom prst="wedgeEllipseCallout">
            <a:avLst>
              <a:gd name="adj1" fmla="val 74621"/>
              <a:gd name="adj2" fmla="val -189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Hey! Don’t complain, the tool is perfect… check your work (data!)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9229EA7-99CF-4B65-BBCA-398E02663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353" y="1745344"/>
            <a:ext cx="1417853" cy="12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1169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42421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On the data front…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8</a:t>
            </a:fld>
            <a:endParaRPr lang="en-US" sz="1050" dirty="0"/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CFCE6612-F428-4E08-804D-56D7F1BDBF92}"/>
              </a:ext>
            </a:extLst>
          </p:cNvPr>
          <p:cNvSpPr/>
          <p:nvPr/>
        </p:nvSpPr>
        <p:spPr>
          <a:xfrm>
            <a:off x="4960376" y="3906763"/>
            <a:ext cx="3479906" cy="1263806"/>
          </a:xfrm>
          <a:prstGeom prst="wedgeEllipseCallout">
            <a:avLst>
              <a:gd name="adj1" fmla="val 74621"/>
              <a:gd name="adj2" fmla="val -189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Hey! Don’t complain, the tool is perfect… check your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4EBFB-BB93-4098-B37D-E3BE00E6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726" y="1427877"/>
            <a:ext cx="1667108" cy="1514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FD636-7ED5-4804-86F1-E88EEF6F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3" y="2995748"/>
            <a:ext cx="2572109" cy="1343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E4461E-27DA-480D-805C-988C50D5A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402" y="2942563"/>
            <a:ext cx="3191804" cy="1876726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0FC425-52D4-4279-BCC8-6C2708888C96}"/>
              </a:ext>
            </a:extLst>
          </p:cNvPr>
          <p:cNvSpPr/>
          <p:nvPr/>
        </p:nvSpPr>
        <p:spPr>
          <a:xfrm>
            <a:off x="3126244" y="1445342"/>
            <a:ext cx="4582246" cy="5427406"/>
          </a:xfrm>
          <a:custGeom>
            <a:avLst/>
            <a:gdLst>
              <a:gd name="connsiteX0" fmla="*/ 4582246 w 4582246"/>
              <a:gd name="connsiteY0" fmla="*/ 0 h 5427406"/>
              <a:gd name="connsiteX1" fmla="*/ 4572414 w 4582246"/>
              <a:gd name="connsiteY1" fmla="*/ 49161 h 5427406"/>
              <a:gd name="connsiteX2" fmla="*/ 4562582 w 4582246"/>
              <a:gd name="connsiteY2" fmla="*/ 78658 h 5427406"/>
              <a:gd name="connsiteX3" fmla="*/ 4405266 w 4582246"/>
              <a:gd name="connsiteY3" fmla="*/ 157316 h 5427406"/>
              <a:gd name="connsiteX4" fmla="*/ 4159459 w 4582246"/>
              <a:gd name="connsiteY4" fmla="*/ 186813 h 5427406"/>
              <a:gd name="connsiteX5" fmla="*/ 4080801 w 4582246"/>
              <a:gd name="connsiteY5" fmla="*/ 206477 h 5427406"/>
              <a:gd name="connsiteX6" fmla="*/ 4041472 w 4582246"/>
              <a:gd name="connsiteY6" fmla="*/ 226142 h 5427406"/>
              <a:gd name="connsiteX7" fmla="*/ 4011975 w 4582246"/>
              <a:gd name="connsiteY7" fmla="*/ 235974 h 5427406"/>
              <a:gd name="connsiteX8" fmla="*/ 3952982 w 4582246"/>
              <a:gd name="connsiteY8" fmla="*/ 373626 h 5427406"/>
              <a:gd name="connsiteX9" fmla="*/ 3982479 w 4582246"/>
              <a:gd name="connsiteY9" fmla="*/ 442452 h 5427406"/>
              <a:gd name="connsiteX10" fmla="*/ 4002143 w 4582246"/>
              <a:gd name="connsiteY10" fmla="*/ 501445 h 5427406"/>
              <a:gd name="connsiteX11" fmla="*/ 4031640 w 4582246"/>
              <a:gd name="connsiteY11" fmla="*/ 540774 h 5427406"/>
              <a:gd name="connsiteX12" fmla="*/ 4051304 w 4582246"/>
              <a:gd name="connsiteY12" fmla="*/ 609600 h 5427406"/>
              <a:gd name="connsiteX13" fmla="*/ 4041472 w 4582246"/>
              <a:gd name="connsiteY13" fmla="*/ 639097 h 5427406"/>
              <a:gd name="connsiteX14" fmla="*/ 3952982 w 4582246"/>
              <a:gd name="connsiteY14" fmla="*/ 737419 h 5427406"/>
              <a:gd name="connsiteX15" fmla="*/ 3903821 w 4582246"/>
              <a:gd name="connsiteY15" fmla="*/ 796413 h 5427406"/>
              <a:gd name="connsiteX16" fmla="*/ 3776001 w 4582246"/>
              <a:gd name="connsiteY16" fmla="*/ 904568 h 5427406"/>
              <a:gd name="connsiteX17" fmla="*/ 3677679 w 4582246"/>
              <a:gd name="connsiteY17" fmla="*/ 943897 h 5427406"/>
              <a:gd name="connsiteX18" fmla="*/ 3569524 w 4582246"/>
              <a:gd name="connsiteY18" fmla="*/ 973393 h 5427406"/>
              <a:gd name="connsiteX19" fmla="*/ 3431872 w 4582246"/>
              <a:gd name="connsiteY19" fmla="*/ 1032387 h 5427406"/>
              <a:gd name="connsiteX20" fmla="*/ 3313885 w 4582246"/>
              <a:gd name="connsiteY20" fmla="*/ 1111045 h 5427406"/>
              <a:gd name="connsiteX21" fmla="*/ 3235227 w 4582246"/>
              <a:gd name="connsiteY21" fmla="*/ 1199535 h 5427406"/>
              <a:gd name="connsiteX22" fmla="*/ 3245059 w 4582246"/>
              <a:gd name="connsiteY22" fmla="*/ 1278193 h 5427406"/>
              <a:gd name="connsiteX23" fmla="*/ 3254891 w 4582246"/>
              <a:gd name="connsiteY23" fmla="*/ 1307690 h 5427406"/>
              <a:gd name="connsiteX24" fmla="*/ 3274556 w 4582246"/>
              <a:gd name="connsiteY24" fmla="*/ 1406013 h 5427406"/>
              <a:gd name="connsiteX25" fmla="*/ 3245059 w 4582246"/>
              <a:gd name="connsiteY25" fmla="*/ 1592826 h 5427406"/>
              <a:gd name="connsiteX26" fmla="*/ 3068079 w 4582246"/>
              <a:gd name="connsiteY26" fmla="*/ 1661652 h 5427406"/>
              <a:gd name="connsiteX27" fmla="*/ 3018917 w 4582246"/>
              <a:gd name="connsiteY27" fmla="*/ 1671484 h 5427406"/>
              <a:gd name="connsiteX28" fmla="*/ 2753446 w 4582246"/>
              <a:gd name="connsiteY28" fmla="*/ 1769806 h 5427406"/>
              <a:gd name="connsiteX29" fmla="*/ 2527304 w 4582246"/>
              <a:gd name="connsiteY29" fmla="*/ 1818968 h 5427406"/>
              <a:gd name="connsiteX30" fmla="*/ 2478143 w 4582246"/>
              <a:gd name="connsiteY30" fmla="*/ 1848464 h 5427406"/>
              <a:gd name="connsiteX31" fmla="*/ 2291330 w 4582246"/>
              <a:gd name="connsiteY31" fmla="*/ 1956619 h 5427406"/>
              <a:gd name="connsiteX32" fmla="*/ 2222504 w 4582246"/>
              <a:gd name="connsiteY32" fmla="*/ 2035277 h 5427406"/>
              <a:gd name="connsiteX33" fmla="*/ 2212672 w 4582246"/>
              <a:gd name="connsiteY33" fmla="*/ 2074606 h 5427406"/>
              <a:gd name="connsiteX34" fmla="*/ 2222504 w 4582246"/>
              <a:gd name="connsiteY34" fmla="*/ 2143432 h 5427406"/>
              <a:gd name="connsiteX35" fmla="*/ 2173343 w 4582246"/>
              <a:gd name="connsiteY35" fmla="*/ 2231923 h 5427406"/>
              <a:gd name="connsiteX36" fmla="*/ 2114350 w 4582246"/>
              <a:gd name="connsiteY36" fmla="*/ 2271252 h 5427406"/>
              <a:gd name="connsiteX37" fmla="*/ 1966866 w 4582246"/>
              <a:gd name="connsiteY37" fmla="*/ 2320413 h 5427406"/>
              <a:gd name="connsiteX38" fmla="*/ 1898040 w 4582246"/>
              <a:gd name="connsiteY38" fmla="*/ 2359742 h 5427406"/>
              <a:gd name="connsiteX39" fmla="*/ 1750556 w 4582246"/>
              <a:gd name="connsiteY39" fmla="*/ 2418735 h 5427406"/>
              <a:gd name="connsiteX40" fmla="*/ 1603072 w 4582246"/>
              <a:gd name="connsiteY40" fmla="*/ 2526890 h 5427406"/>
              <a:gd name="connsiteX41" fmla="*/ 1534246 w 4582246"/>
              <a:gd name="connsiteY41" fmla="*/ 2585884 h 5427406"/>
              <a:gd name="connsiteX42" fmla="*/ 1504750 w 4582246"/>
              <a:gd name="connsiteY42" fmla="*/ 2713703 h 5427406"/>
              <a:gd name="connsiteX43" fmla="*/ 1524414 w 4582246"/>
              <a:gd name="connsiteY43" fmla="*/ 2979174 h 5427406"/>
              <a:gd name="connsiteX44" fmla="*/ 1485085 w 4582246"/>
              <a:gd name="connsiteY44" fmla="*/ 3165987 h 5427406"/>
              <a:gd name="connsiteX45" fmla="*/ 1455588 w 4582246"/>
              <a:gd name="connsiteY45" fmla="*/ 3254477 h 5427406"/>
              <a:gd name="connsiteX46" fmla="*/ 1406427 w 4582246"/>
              <a:gd name="connsiteY46" fmla="*/ 3401961 h 5427406"/>
              <a:gd name="connsiteX47" fmla="*/ 1367098 w 4582246"/>
              <a:gd name="connsiteY47" fmla="*/ 3460955 h 5427406"/>
              <a:gd name="connsiteX48" fmla="*/ 1347433 w 4582246"/>
              <a:gd name="connsiteY48" fmla="*/ 3510116 h 5427406"/>
              <a:gd name="connsiteX49" fmla="*/ 1317937 w 4582246"/>
              <a:gd name="connsiteY49" fmla="*/ 3539613 h 5427406"/>
              <a:gd name="connsiteX50" fmla="*/ 1268775 w 4582246"/>
              <a:gd name="connsiteY50" fmla="*/ 3637935 h 5427406"/>
              <a:gd name="connsiteX51" fmla="*/ 1081962 w 4582246"/>
              <a:gd name="connsiteY51" fmla="*/ 3883742 h 5427406"/>
              <a:gd name="connsiteX52" fmla="*/ 963975 w 4582246"/>
              <a:gd name="connsiteY52" fmla="*/ 4041058 h 5427406"/>
              <a:gd name="connsiteX53" fmla="*/ 983640 w 4582246"/>
              <a:gd name="connsiteY53" fmla="*/ 4129548 h 5427406"/>
              <a:gd name="connsiteX54" fmla="*/ 1052466 w 4582246"/>
              <a:gd name="connsiteY54" fmla="*/ 4168877 h 5427406"/>
              <a:gd name="connsiteX55" fmla="*/ 1131124 w 4582246"/>
              <a:gd name="connsiteY55" fmla="*/ 4227871 h 5427406"/>
              <a:gd name="connsiteX56" fmla="*/ 1160621 w 4582246"/>
              <a:gd name="connsiteY56" fmla="*/ 4326193 h 5427406"/>
              <a:gd name="connsiteX57" fmla="*/ 1101627 w 4582246"/>
              <a:gd name="connsiteY57" fmla="*/ 4414684 h 5427406"/>
              <a:gd name="connsiteX58" fmla="*/ 924646 w 4582246"/>
              <a:gd name="connsiteY58" fmla="*/ 4552335 h 5427406"/>
              <a:gd name="connsiteX59" fmla="*/ 855821 w 4582246"/>
              <a:gd name="connsiteY59" fmla="*/ 4581832 h 5427406"/>
              <a:gd name="connsiteX60" fmla="*/ 659175 w 4582246"/>
              <a:gd name="connsiteY60" fmla="*/ 4758813 h 5427406"/>
              <a:gd name="connsiteX61" fmla="*/ 551021 w 4582246"/>
              <a:gd name="connsiteY61" fmla="*/ 4837471 h 5427406"/>
              <a:gd name="connsiteX62" fmla="*/ 423201 w 4582246"/>
              <a:gd name="connsiteY62" fmla="*/ 4925961 h 5427406"/>
              <a:gd name="connsiteX63" fmla="*/ 354375 w 4582246"/>
              <a:gd name="connsiteY63" fmla="*/ 4994787 h 5427406"/>
              <a:gd name="connsiteX64" fmla="*/ 344543 w 4582246"/>
              <a:gd name="connsiteY64" fmla="*/ 5034116 h 5427406"/>
              <a:gd name="connsiteX65" fmla="*/ 383872 w 4582246"/>
              <a:gd name="connsiteY65" fmla="*/ 5073445 h 5427406"/>
              <a:gd name="connsiteX66" fmla="*/ 393704 w 4582246"/>
              <a:gd name="connsiteY66" fmla="*/ 5112774 h 5427406"/>
              <a:gd name="connsiteX67" fmla="*/ 364208 w 4582246"/>
              <a:gd name="connsiteY67" fmla="*/ 5142271 h 5427406"/>
              <a:gd name="connsiteX68" fmla="*/ 315046 w 4582246"/>
              <a:gd name="connsiteY68" fmla="*/ 5161935 h 5427406"/>
              <a:gd name="connsiteX69" fmla="*/ 275717 w 4582246"/>
              <a:gd name="connsiteY69" fmla="*/ 5181600 h 5427406"/>
              <a:gd name="connsiteX70" fmla="*/ 216724 w 4582246"/>
              <a:gd name="connsiteY70" fmla="*/ 5240593 h 5427406"/>
              <a:gd name="connsiteX71" fmla="*/ 177395 w 4582246"/>
              <a:gd name="connsiteY71" fmla="*/ 5289755 h 5427406"/>
              <a:gd name="connsiteX72" fmla="*/ 118401 w 4582246"/>
              <a:gd name="connsiteY72" fmla="*/ 5309419 h 5427406"/>
              <a:gd name="connsiteX73" fmla="*/ 79072 w 4582246"/>
              <a:gd name="connsiteY73" fmla="*/ 5329084 h 5427406"/>
              <a:gd name="connsiteX74" fmla="*/ 29911 w 4582246"/>
              <a:gd name="connsiteY74" fmla="*/ 5397910 h 5427406"/>
              <a:gd name="connsiteX75" fmla="*/ 414 w 4582246"/>
              <a:gd name="connsiteY75" fmla="*/ 5427406 h 542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82246" h="5427406">
                <a:moveTo>
                  <a:pt x="4582246" y="0"/>
                </a:moveTo>
                <a:cubicBezTo>
                  <a:pt x="4578969" y="16387"/>
                  <a:pt x="4576467" y="32948"/>
                  <a:pt x="4572414" y="49161"/>
                </a:cubicBezTo>
                <a:cubicBezTo>
                  <a:pt x="4569900" y="59216"/>
                  <a:pt x="4571283" y="73028"/>
                  <a:pt x="4562582" y="78658"/>
                </a:cubicBezTo>
                <a:cubicBezTo>
                  <a:pt x="4513360" y="110508"/>
                  <a:pt x="4463305" y="149025"/>
                  <a:pt x="4405266" y="157316"/>
                </a:cubicBezTo>
                <a:cubicBezTo>
                  <a:pt x="4231778" y="182101"/>
                  <a:pt x="4313774" y="172785"/>
                  <a:pt x="4159459" y="186813"/>
                </a:cubicBezTo>
                <a:cubicBezTo>
                  <a:pt x="4133240" y="193368"/>
                  <a:pt x="4106440" y="197931"/>
                  <a:pt x="4080801" y="206477"/>
                </a:cubicBezTo>
                <a:cubicBezTo>
                  <a:pt x="4066896" y="211112"/>
                  <a:pt x="4054944" y="220368"/>
                  <a:pt x="4041472" y="226142"/>
                </a:cubicBezTo>
                <a:cubicBezTo>
                  <a:pt x="4031946" y="230225"/>
                  <a:pt x="4021807" y="232697"/>
                  <a:pt x="4011975" y="235974"/>
                </a:cubicBezTo>
                <a:cubicBezTo>
                  <a:pt x="3956771" y="346384"/>
                  <a:pt x="3971701" y="298748"/>
                  <a:pt x="3952982" y="373626"/>
                </a:cubicBezTo>
                <a:cubicBezTo>
                  <a:pt x="3962814" y="396568"/>
                  <a:pt x="3973519" y="419156"/>
                  <a:pt x="3982479" y="442452"/>
                </a:cubicBezTo>
                <a:cubicBezTo>
                  <a:pt x="3989920" y="461798"/>
                  <a:pt x="3992873" y="482905"/>
                  <a:pt x="4002143" y="501445"/>
                </a:cubicBezTo>
                <a:cubicBezTo>
                  <a:pt x="4009472" y="516102"/>
                  <a:pt x="4021808" y="527664"/>
                  <a:pt x="4031640" y="540774"/>
                </a:cubicBezTo>
                <a:cubicBezTo>
                  <a:pt x="4038195" y="563716"/>
                  <a:pt x="4048930" y="585858"/>
                  <a:pt x="4051304" y="609600"/>
                </a:cubicBezTo>
                <a:cubicBezTo>
                  <a:pt x="4052335" y="619913"/>
                  <a:pt x="4046965" y="630308"/>
                  <a:pt x="4041472" y="639097"/>
                </a:cubicBezTo>
                <a:cubicBezTo>
                  <a:pt x="4013740" y="683469"/>
                  <a:pt x="3988188" y="698692"/>
                  <a:pt x="3952982" y="737419"/>
                </a:cubicBezTo>
                <a:cubicBezTo>
                  <a:pt x="3935763" y="756360"/>
                  <a:pt x="3922431" y="778837"/>
                  <a:pt x="3903821" y="796413"/>
                </a:cubicBezTo>
                <a:cubicBezTo>
                  <a:pt x="3863245" y="834735"/>
                  <a:pt x="3827822" y="883840"/>
                  <a:pt x="3776001" y="904568"/>
                </a:cubicBezTo>
                <a:cubicBezTo>
                  <a:pt x="3743227" y="917678"/>
                  <a:pt x="3711166" y="932735"/>
                  <a:pt x="3677679" y="943897"/>
                </a:cubicBezTo>
                <a:cubicBezTo>
                  <a:pt x="3642228" y="955714"/>
                  <a:pt x="3604975" y="961576"/>
                  <a:pt x="3569524" y="973393"/>
                </a:cubicBezTo>
                <a:cubicBezTo>
                  <a:pt x="3556368" y="977778"/>
                  <a:pt x="3461760" y="1013707"/>
                  <a:pt x="3431872" y="1032387"/>
                </a:cubicBezTo>
                <a:cubicBezTo>
                  <a:pt x="3391789" y="1057439"/>
                  <a:pt x="3347308" y="1077622"/>
                  <a:pt x="3313885" y="1111045"/>
                </a:cubicBezTo>
                <a:cubicBezTo>
                  <a:pt x="3266288" y="1158642"/>
                  <a:pt x="3293290" y="1129860"/>
                  <a:pt x="3235227" y="1199535"/>
                </a:cubicBezTo>
                <a:cubicBezTo>
                  <a:pt x="3238504" y="1225754"/>
                  <a:pt x="3240332" y="1252196"/>
                  <a:pt x="3245059" y="1278193"/>
                </a:cubicBezTo>
                <a:cubicBezTo>
                  <a:pt x="3246913" y="1288390"/>
                  <a:pt x="3252561" y="1297591"/>
                  <a:pt x="3254891" y="1307690"/>
                </a:cubicBezTo>
                <a:cubicBezTo>
                  <a:pt x="3262407" y="1340257"/>
                  <a:pt x="3268001" y="1373239"/>
                  <a:pt x="3274556" y="1406013"/>
                </a:cubicBezTo>
                <a:cubicBezTo>
                  <a:pt x="3264724" y="1468284"/>
                  <a:pt x="3277494" y="1538768"/>
                  <a:pt x="3245059" y="1592826"/>
                </a:cubicBezTo>
                <a:cubicBezTo>
                  <a:pt x="3213653" y="1645169"/>
                  <a:pt x="3123106" y="1651647"/>
                  <a:pt x="3068079" y="1661652"/>
                </a:cubicBezTo>
                <a:cubicBezTo>
                  <a:pt x="3051637" y="1664642"/>
                  <a:pt x="3035304" y="1668207"/>
                  <a:pt x="3018917" y="1671484"/>
                </a:cubicBezTo>
                <a:cubicBezTo>
                  <a:pt x="2980327" y="1686326"/>
                  <a:pt x="2790315" y="1760589"/>
                  <a:pt x="2753446" y="1769806"/>
                </a:cubicBezTo>
                <a:cubicBezTo>
                  <a:pt x="2573647" y="1814756"/>
                  <a:pt x="2649639" y="1801490"/>
                  <a:pt x="2527304" y="1818968"/>
                </a:cubicBezTo>
                <a:cubicBezTo>
                  <a:pt x="2510917" y="1828800"/>
                  <a:pt x="2495236" y="1839918"/>
                  <a:pt x="2478143" y="1848464"/>
                </a:cubicBezTo>
                <a:cubicBezTo>
                  <a:pt x="2414865" y="1880103"/>
                  <a:pt x="2337304" y="1895320"/>
                  <a:pt x="2291330" y="1956619"/>
                </a:cubicBezTo>
                <a:cubicBezTo>
                  <a:pt x="2250709" y="2010780"/>
                  <a:pt x="2273420" y="1984361"/>
                  <a:pt x="2222504" y="2035277"/>
                </a:cubicBezTo>
                <a:cubicBezTo>
                  <a:pt x="2219227" y="2048387"/>
                  <a:pt x="2212672" y="2061093"/>
                  <a:pt x="2212672" y="2074606"/>
                </a:cubicBezTo>
                <a:cubicBezTo>
                  <a:pt x="2212672" y="2097781"/>
                  <a:pt x="2228125" y="2120949"/>
                  <a:pt x="2222504" y="2143432"/>
                </a:cubicBezTo>
                <a:cubicBezTo>
                  <a:pt x="2214320" y="2176168"/>
                  <a:pt x="2195139" y="2206164"/>
                  <a:pt x="2173343" y="2231923"/>
                </a:cubicBezTo>
                <a:cubicBezTo>
                  <a:pt x="2158077" y="2249965"/>
                  <a:pt x="2135489" y="2260683"/>
                  <a:pt x="2114350" y="2271252"/>
                </a:cubicBezTo>
                <a:cubicBezTo>
                  <a:pt x="1965360" y="2345746"/>
                  <a:pt x="2103507" y="2261852"/>
                  <a:pt x="1966866" y="2320413"/>
                </a:cubicBezTo>
                <a:cubicBezTo>
                  <a:pt x="1942579" y="2330822"/>
                  <a:pt x="1921984" y="2348568"/>
                  <a:pt x="1898040" y="2359742"/>
                </a:cubicBezTo>
                <a:cubicBezTo>
                  <a:pt x="1842366" y="2385723"/>
                  <a:pt x="1803801" y="2389155"/>
                  <a:pt x="1750556" y="2418735"/>
                </a:cubicBezTo>
                <a:cubicBezTo>
                  <a:pt x="1595356" y="2504956"/>
                  <a:pt x="1686242" y="2454116"/>
                  <a:pt x="1603072" y="2526890"/>
                </a:cubicBezTo>
                <a:cubicBezTo>
                  <a:pt x="1502166" y="2615183"/>
                  <a:pt x="1618141" y="2501989"/>
                  <a:pt x="1534246" y="2585884"/>
                </a:cubicBezTo>
                <a:cubicBezTo>
                  <a:pt x="1525568" y="2616259"/>
                  <a:pt x="1504750" y="2679317"/>
                  <a:pt x="1504750" y="2713703"/>
                </a:cubicBezTo>
                <a:cubicBezTo>
                  <a:pt x="1504750" y="2893752"/>
                  <a:pt x="1502879" y="2871498"/>
                  <a:pt x="1524414" y="2979174"/>
                </a:cubicBezTo>
                <a:cubicBezTo>
                  <a:pt x="1517959" y="3011448"/>
                  <a:pt x="1494702" y="3131368"/>
                  <a:pt x="1485085" y="3165987"/>
                </a:cubicBezTo>
                <a:cubicBezTo>
                  <a:pt x="1476763" y="3195945"/>
                  <a:pt x="1464361" y="3224648"/>
                  <a:pt x="1455588" y="3254477"/>
                </a:cubicBezTo>
                <a:cubicBezTo>
                  <a:pt x="1433283" y="3330316"/>
                  <a:pt x="1443419" y="3333262"/>
                  <a:pt x="1406427" y="3401961"/>
                </a:cubicBezTo>
                <a:cubicBezTo>
                  <a:pt x="1395222" y="3422770"/>
                  <a:pt x="1378415" y="3440207"/>
                  <a:pt x="1367098" y="3460955"/>
                </a:cubicBezTo>
                <a:cubicBezTo>
                  <a:pt x="1358647" y="3476449"/>
                  <a:pt x="1356787" y="3495149"/>
                  <a:pt x="1347433" y="3510116"/>
                </a:cubicBezTo>
                <a:cubicBezTo>
                  <a:pt x="1340064" y="3521907"/>
                  <a:pt x="1325224" y="3527771"/>
                  <a:pt x="1317937" y="3539613"/>
                </a:cubicBezTo>
                <a:cubicBezTo>
                  <a:pt x="1298733" y="3570820"/>
                  <a:pt x="1290947" y="3608762"/>
                  <a:pt x="1268775" y="3637935"/>
                </a:cubicBezTo>
                <a:cubicBezTo>
                  <a:pt x="1206504" y="3719871"/>
                  <a:pt x="1150334" y="3806824"/>
                  <a:pt x="1081962" y="3883742"/>
                </a:cubicBezTo>
                <a:cubicBezTo>
                  <a:pt x="985749" y="3991981"/>
                  <a:pt x="1022884" y="3937967"/>
                  <a:pt x="963975" y="4041058"/>
                </a:cubicBezTo>
                <a:cubicBezTo>
                  <a:pt x="970530" y="4070555"/>
                  <a:pt x="966440" y="4104705"/>
                  <a:pt x="983640" y="4129548"/>
                </a:cubicBezTo>
                <a:cubicBezTo>
                  <a:pt x="998681" y="4151273"/>
                  <a:pt x="1031096" y="4153335"/>
                  <a:pt x="1052466" y="4168877"/>
                </a:cubicBezTo>
                <a:cubicBezTo>
                  <a:pt x="1161795" y="4248389"/>
                  <a:pt x="1028066" y="4176341"/>
                  <a:pt x="1131124" y="4227871"/>
                </a:cubicBezTo>
                <a:cubicBezTo>
                  <a:pt x="1136332" y="4240892"/>
                  <a:pt x="1166891" y="4308637"/>
                  <a:pt x="1160621" y="4326193"/>
                </a:cubicBezTo>
                <a:cubicBezTo>
                  <a:pt x="1148698" y="4359579"/>
                  <a:pt x="1125179" y="4388188"/>
                  <a:pt x="1101627" y="4414684"/>
                </a:cubicBezTo>
                <a:cubicBezTo>
                  <a:pt x="1052092" y="4470411"/>
                  <a:pt x="990368" y="4517283"/>
                  <a:pt x="924646" y="4552335"/>
                </a:cubicBezTo>
                <a:cubicBezTo>
                  <a:pt x="902623" y="4564081"/>
                  <a:pt x="878763" y="4572000"/>
                  <a:pt x="855821" y="4581832"/>
                </a:cubicBezTo>
                <a:cubicBezTo>
                  <a:pt x="778247" y="4678796"/>
                  <a:pt x="820012" y="4633716"/>
                  <a:pt x="659175" y="4758813"/>
                </a:cubicBezTo>
                <a:cubicBezTo>
                  <a:pt x="623988" y="4786181"/>
                  <a:pt x="589989" y="4815822"/>
                  <a:pt x="551021" y="4837471"/>
                </a:cubicBezTo>
                <a:cubicBezTo>
                  <a:pt x="407990" y="4916932"/>
                  <a:pt x="507452" y="4851071"/>
                  <a:pt x="423201" y="4925961"/>
                </a:cubicBezTo>
                <a:cubicBezTo>
                  <a:pt x="356319" y="4985412"/>
                  <a:pt x="390463" y="4940655"/>
                  <a:pt x="354375" y="4994787"/>
                </a:cubicBezTo>
                <a:cubicBezTo>
                  <a:pt x="351098" y="5007897"/>
                  <a:pt x="339798" y="5021463"/>
                  <a:pt x="344543" y="5034116"/>
                </a:cubicBezTo>
                <a:cubicBezTo>
                  <a:pt x="351053" y="5051475"/>
                  <a:pt x="374046" y="5057723"/>
                  <a:pt x="383872" y="5073445"/>
                </a:cubicBezTo>
                <a:cubicBezTo>
                  <a:pt x="391034" y="5084904"/>
                  <a:pt x="390427" y="5099664"/>
                  <a:pt x="393704" y="5112774"/>
                </a:cubicBezTo>
                <a:cubicBezTo>
                  <a:pt x="383872" y="5122606"/>
                  <a:pt x="375999" y="5134902"/>
                  <a:pt x="364208" y="5142271"/>
                </a:cubicBezTo>
                <a:cubicBezTo>
                  <a:pt x="349241" y="5151625"/>
                  <a:pt x="331174" y="5154767"/>
                  <a:pt x="315046" y="5161935"/>
                </a:cubicBezTo>
                <a:cubicBezTo>
                  <a:pt x="301652" y="5167888"/>
                  <a:pt x="288827" y="5175045"/>
                  <a:pt x="275717" y="5181600"/>
                </a:cubicBezTo>
                <a:cubicBezTo>
                  <a:pt x="232019" y="5268999"/>
                  <a:pt x="286642" y="5179414"/>
                  <a:pt x="216724" y="5240593"/>
                </a:cubicBezTo>
                <a:cubicBezTo>
                  <a:pt x="200931" y="5254412"/>
                  <a:pt x="194587" y="5277720"/>
                  <a:pt x="177395" y="5289755"/>
                </a:cubicBezTo>
                <a:cubicBezTo>
                  <a:pt x="160414" y="5301642"/>
                  <a:pt x="136941" y="5300149"/>
                  <a:pt x="118401" y="5309419"/>
                </a:cubicBezTo>
                <a:lnTo>
                  <a:pt x="79072" y="5329084"/>
                </a:lnTo>
                <a:cubicBezTo>
                  <a:pt x="63694" y="5359842"/>
                  <a:pt x="59807" y="5377979"/>
                  <a:pt x="29911" y="5397910"/>
                </a:cubicBezTo>
                <a:cubicBezTo>
                  <a:pt x="-5804" y="5421720"/>
                  <a:pt x="414" y="5389848"/>
                  <a:pt x="414" y="5427406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24F697-3D14-49A6-B0FF-8361FBEB3924}"/>
              </a:ext>
            </a:extLst>
          </p:cNvPr>
          <p:cNvSpPr txBox="1"/>
          <p:nvPr/>
        </p:nvSpPr>
        <p:spPr>
          <a:xfrm>
            <a:off x="629265" y="5506065"/>
            <a:ext cx="249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Business Side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2A86C-5C4A-4447-8DAE-C3D4841D7A35}"/>
              </a:ext>
            </a:extLst>
          </p:cNvPr>
          <p:cNvSpPr txBox="1"/>
          <p:nvPr/>
        </p:nvSpPr>
        <p:spPr>
          <a:xfrm>
            <a:off x="7952236" y="5506065"/>
            <a:ext cx="249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Tools Side </a:t>
            </a:r>
          </a:p>
        </p:txBody>
      </p:sp>
      <p:pic>
        <p:nvPicPr>
          <p:cNvPr id="1026" name="Picture 2" descr="People Working Together At A Table - Business People Cartoon Png ...">
            <a:extLst>
              <a:ext uri="{FF2B5EF4-FFF2-40B4-BE49-F238E27FC236}">
                <a16:creationId xmlns:a16="http://schemas.microsoft.com/office/drawing/2014/main" id="{C6F7E70E-2A14-12CC-0791-3AAAA9B77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05" y="1396998"/>
            <a:ext cx="1599589" cy="15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14AF4178-DD31-4B13-9255-425789A6752B}"/>
              </a:ext>
            </a:extLst>
          </p:cNvPr>
          <p:cNvSpPr/>
          <p:nvPr/>
        </p:nvSpPr>
        <p:spPr>
          <a:xfrm>
            <a:off x="3699745" y="1474191"/>
            <a:ext cx="2521261" cy="1627599"/>
          </a:xfrm>
          <a:prstGeom prst="wedgeEllipseCallout">
            <a:avLst>
              <a:gd name="adj1" fmla="val -92302"/>
              <a:gd name="adj2" fmla="val -41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IT folks! This tool is broken; it does not work on the data</a:t>
            </a:r>
          </a:p>
        </p:txBody>
      </p:sp>
    </p:spTree>
    <p:extLst>
      <p:ext uri="{BB962C8B-B14F-4D97-AF65-F5344CB8AC3E}">
        <p14:creationId xmlns:p14="http://schemas.microsoft.com/office/powerpoint/2010/main" val="32965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21855"/>
            <a:ext cx="12191999" cy="7481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5" y="452581"/>
            <a:ext cx="12219710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  Needs DATA GOVERNANCE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6525"/>
            <a:ext cx="2743200" cy="365125"/>
          </a:xfrm>
          <a:prstGeom prst="rect">
            <a:avLst/>
          </a:prstGeom>
        </p:spPr>
        <p:txBody>
          <a:bodyPr/>
          <a:lstStyle/>
          <a:p>
            <a:fld id="{AEA95462-E936-4273-B590-4CBECB991188}" type="slidenum">
              <a:rPr lang="en-US" sz="1050" smtClean="0"/>
              <a:pPr/>
              <a:t>9</a:t>
            </a:fld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52D16-477E-49AD-A811-68F9BFAF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2" y="1342103"/>
            <a:ext cx="11208773" cy="44064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266009-5AB9-4DCE-B842-67AE5AEB87EC}"/>
              </a:ext>
            </a:extLst>
          </p:cNvPr>
          <p:cNvSpPr txBox="1"/>
          <p:nvPr/>
        </p:nvSpPr>
        <p:spPr>
          <a:xfrm>
            <a:off x="13855" y="6523128"/>
            <a:ext cx="61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https://www.youtube.com/watch?v=sHPY8zIhy60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2EC2D-D9E4-4C6D-A423-C9A88C2E5456}"/>
              </a:ext>
            </a:extLst>
          </p:cNvPr>
          <p:cNvSpPr/>
          <p:nvPr/>
        </p:nvSpPr>
        <p:spPr>
          <a:xfrm>
            <a:off x="2769345" y="5286854"/>
            <a:ext cx="5096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No person’s land!</a:t>
            </a:r>
          </a:p>
        </p:txBody>
      </p:sp>
    </p:spTree>
    <p:extLst>
      <p:ext uri="{BB962C8B-B14F-4D97-AF65-F5344CB8AC3E}">
        <p14:creationId xmlns:p14="http://schemas.microsoft.com/office/powerpoint/2010/main" val="27174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1190</Words>
  <Application>Microsoft Office PowerPoint</Application>
  <PresentationFormat>Widescreen</PresentationFormat>
  <Paragraphs>285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Black</vt:lpstr>
      <vt:lpstr>Arial Narrow</vt:lpstr>
      <vt:lpstr>Bradley Hand ITC</vt:lpstr>
      <vt:lpstr>Calibri</vt:lpstr>
      <vt:lpstr>System Font Regular</vt:lpstr>
      <vt:lpstr>Wingdings</vt:lpstr>
      <vt:lpstr>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 Anand</dc:creator>
  <cp:lastModifiedBy>Prashant</cp:lastModifiedBy>
  <cp:revision>10</cp:revision>
  <dcterms:created xsi:type="dcterms:W3CDTF">2020-09-09T14:06:19Z</dcterms:created>
  <dcterms:modified xsi:type="dcterms:W3CDTF">2023-08-18T15:48:41Z</dcterms:modified>
</cp:coreProperties>
</file>